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80"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65"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92" autoAdjust="0"/>
  </p:normalViewPr>
  <p:slideViewPr>
    <p:cSldViewPr>
      <p:cViewPr varScale="1">
        <p:scale>
          <a:sx n="60" d="100"/>
          <a:sy n="60" d="100"/>
        </p:scale>
        <p:origin x="-1422" y="-78"/>
      </p:cViewPr>
      <p:guideLst>
        <p:guide orient="horz" pos="2160"/>
        <p:guide pos="2880"/>
      </p:guideLst>
    </p:cSldViewPr>
  </p:slideViewPr>
  <p:outlineViewPr>
    <p:cViewPr>
      <p:scale>
        <a:sx n="33" d="100"/>
        <a:sy n="33" d="100"/>
      </p:scale>
      <p:origin x="0" y="278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93528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3753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52623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46369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11.05.2019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81231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11.05.2019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96478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11.05.2019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8872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11.05.2019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62856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11.05.2019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952633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181159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18081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11.05.2019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65547345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b="1" dirty="0" smtClean="0">
                <a:solidFill>
                  <a:srgbClr val="7030A0"/>
                </a:solidFill>
                <a:latin typeface="Times New Roman" panose="02020603050405020304" pitchFamily="18" charset="0"/>
                <a:cs typeface="Times New Roman" panose="02020603050405020304" pitchFamily="18" charset="0"/>
              </a:rPr>
              <a:t>Специфика игровой деятельности детей с РАС</a:t>
            </a:r>
            <a:endParaRPr lang="ru-RU" b="1" dirty="0">
              <a:solidFill>
                <a:srgbClr val="7030A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71600" y="4293096"/>
            <a:ext cx="7160840" cy="2016224"/>
          </a:xfrm>
        </p:spPr>
        <p:txBody>
          <a:bodyPr>
            <a:normAutofit/>
          </a:bodyPr>
          <a:lstStyle/>
          <a:p>
            <a:pPr algn="r"/>
            <a:r>
              <a:rPr lang="ru-RU" sz="2000" dirty="0" smtClean="0">
                <a:solidFill>
                  <a:schemeClr val="tx2">
                    <a:lumMod val="75000"/>
                  </a:schemeClr>
                </a:solidFill>
                <a:latin typeface="Times New Roman" panose="02020603050405020304" pitchFamily="18" charset="0"/>
                <a:cs typeface="Times New Roman" panose="02020603050405020304" pitchFamily="18" charset="0"/>
              </a:rPr>
              <a:t>Адуевская Юлия Павловна </a:t>
            </a:r>
          </a:p>
          <a:p>
            <a:pPr algn="r"/>
            <a:r>
              <a:rPr lang="ru-RU" sz="2000" dirty="0" smtClean="0">
                <a:solidFill>
                  <a:schemeClr val="tx2">
                    <a:lumMod val="75000"/>
                  </a:schemeClr>
                </a:solidFill>
                <a:latin typeface="Times New Roman" panose="02020603050405020304" pitchFamily="18" charset="0"/>
                <a:cs typeface="Times New Roman" panose="02020603050405020304" pitchFamily="18" charset="0"/>
              </a:rPr>
              <a:t>дефектолог, логопед МУДО «СППЦ»</a:t>
            </a:r>
          </a:p>
          <a:p>
            <a:pPr algn="r"/>
            <a:r>
              <a:rPr lang="ru-RU" sz="2000" dirty="0" smtClean="0">
                <a:solidFill>
                  <a:schemeClr val="tx2">
                    <a:lumMod val="75000"/>
                  </a:schemeClr>
                </a:solidFill>
                <a:latin typeface="Times New Roman" panose="02020603050405020304" pitchFamily="18" charset="0"/>
                <a:cs typeface="Times New Roman" panose="02020603050405020304" pitchFamily="18" charset="0"/>
              </a:rPr>
              <a:t> г. Сланцы</a:t>
            </a:r>
            <a:endParaRPr lang="ru-RU" sz="2000"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9558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4544" y="0"/>
            <a:ext cx="9468544" cy="1052736"/>
          </a:xfrm>
        </p:spPr>
        <p:txBody>
          <a:bodyPr>
            <a:normAutofit/>
          </a:bodyPr>
          <a:lstStyle/>
          <a:p>
            <a:pPr indent="450215">
              <a:lnSpc>
                <a:spcPct val="115000"/>
              </a:lnSpc>
              <a:spcAft>
                <a:spcPts val="0"/>
              </a:spcAft>
            </a:pPr>
            <a:r>
              <a:rPr lang="ru-RU" sz="2400" b="1" dirty="0" smtClean="0">
                <a:solidFill>
                  <a:srgbClr val="000000"/>
                </a:solidFill>
                <a:latin typeface="Times New Roman"/>
                <a:ea typeface="Times New Roman"/>
              </a:rPr>
              <a:t>Особенности развития сюжетно-ролевой игры  у детей с РАС</a:t>
            </a:r>
            <a:endParaRPr lang="ru-RU" sz="2400" b="1" dirty="0">
              <a:effectLst/>
              <a:latin typeface="Times New Roman"/>
              <a:ea typeface="Times New Roman"/>
            </a:endParaRPr>
          </a:p>
        </p:txBody>
      </p:sp>
      <p:sp>
        <p:nvSpPr>
          <p:cNvPr id="3" name="Объект 2"/>
          <p:cNvSpPr>
            <a:spLocks noGrp="1"/>
          </p:cNvSpPr>
          <p:nvPr>
            <p:ph idx="1"/>
          </p:nvPr>
        </p:nvSpPr>
        <p:spPr>
          <a:xfrm>
            <a:off x="179512" y="980728"/>
            <a:ext cx="8784976" cy="6120680"/>
          </a:xfrm>
        </p:spPr>
        <p:txBody>
          <a:bodyPr>
            <a:normAutofit fontScale="55000" lnSpcReduction="20000"/>
          </a:bodyPr>
          <a:lstStyle/>
          <a:p>
            <a:pPr indent="450215">
              <a:lnSpc>
                <a:spcPct val="115000"/>
              </a:lnSpc>
              <a:spcAft>
                <a:spcPts val="0"/>
              </a:spcAft>
            </a:pPr>
            <a:r>
              <a:rPr lang="ru-RU" dirty="0" smtClean="0">
                <a:solidFill>
                  <a:srgbClr val="000000"/>
                </a:solidFill>
                <a:latin typeface="Times New Roman"/>
                <a:ea typeface="Times New Roman"/>
              </a:rPr>
              <a:t> </a:t>
            </a:r>
            <a:r>
              <a:rPr lang="ru-RU" sz="3600" dirty="0">
                <a:solidFill>
                  <a:srgbClr val="000000"/>
                </a:solidFill>
                <a:latin typeface="Times New Roman"/>
                <a:ea typeface="Times New Roman"/>
              </a:rPr>
              <a:t>Б</a:t>
            </a:r>
            <a:r>
              <a:rPr lang="ru-RU" sz="3600" dirty="0" smtClean="0">
                <a:solidFill>
                  <a:srgbClr val="000000"/>
                </a:solidFill>
                <a:latin typeface="Times New Roman"/>
                <a:ea typeface="Times New Roman"/>
              </a:rPr>
              <a:t>ез специальной организации такая игра не возникает. Требуется обучение и создание особых условий для игр. Однако даже после специального обучения еще очень долго присутствуют лишь свернутые игровые действия – вот ребенок бегает по квартире с пузырьком; увидев мишку, быстро закапывает ему «капли» в нос, озвучив это действие: «Закапать нос», и бежит дальше; бросает в таз с водой кукол со словами «Бассейн – плавать», после чего принимается переливать воду в бутылку.</a:t>
            </a:r>
          </a:p>
          <a:p>
            <a:pPr indent="450215">
              <a:lnSpc>
                <a:spcPct val="115000"/>
              </a:lnSpc>
              <a:spcAft>
                <a:spcPts val="0"/>
              </a:spcAft>
            </a:pPr>
            <a:r>
              <a:rPr lang="ru-RU" sz="3600" dirty="0">
                <a:solidFill>
                  <a:srgbClr val="000000"/>
                </a:solidFill>
                <a:latin typeface="Times New Roman"/>
                <a:ea typeface="Times New Roman"/>
              </a:rPr>
              <a:t>Р</a:t>
            </a:r>
            <a:r>
              <a:rPr lang="ru-RU" sz="3600" dirty="0" smtClean="0">
                <a:solidFill>
                  <a:srgbClr val="000000"/>
                </a:solidFill>
                <a:latin typeface="Times New Roman"/>
                <a:ea typeface="Times New Roman"/>
              </a:rPr>
              <a:t>азвивается </a:t>
            </a:r>
            <a:r>
              <a:rPr lang="ru-RU" sz="3600" dirty="0">
                <a:solidFill>
                  <a:srgbClr val="000000"/>
                </a:solidFill>
                <a:latin typeface="Times New Roman"/>
                <a:ea typeface="Times New Roman"/>
              </a:rPr>
              <a:t>сюжетно-ролевая игра очень постепенно, и в своем развитии должна пройти несколько последовательных этапов. Игра с другими детьми, как обычно происходит в норме, сперва недоступна аутичному ребенку. На начальном этапе специального обучения с ребенком играет взрослый. И лишь после долгой и кропотливой работы можно подключать ребенка к играм других детей. При этом ситуация организованного взаимодействия должна быть максимально комфортна для ребенка: знакомая обстановка, знакомые дети</a:t>
            </a:r>
            <a:r>
              <a:rPr lang="ru-RU" sz="3600" dirty="0" smtClean="0">
                <a:solidFill>
                  <a:srgbClr val="000000"/>
                </a:solidFill>
                <a:latin typeface="Times New Roman"/>
                <a:ea typeface="Times New Roman"/>
              </a:rPr>
              <a:t>.</a:t>
            </a:r>
          </a:p>
          <a:p>
            <a:pPr indent="450215">
              <a:lnSpc>
                <a:spcPct val="115000"/>
              </a:lnSpc>
              <a:spcAft>
                <a:spcPts val="0"/>
              </a:spcAft>
            </a:pPr>
            <a:r>
              <a:rPr lang="ru-RU" sz="3600" dirty="0" smtClean="0">
                <a:solidFill>
                  <a:srgbClr val="000000"/>
                </a:solidFill>
                <a:latin typeface="Times New Roman"/>
                <a:ea typeface="Times New Roman"/>
              </a:rPr>
              <a:t>Развитие сюжетно-ролевой игры происходит на основе </a:t>
            </a:r>
            <a:r>
              <a:rPr lang="ru-RU" sz="3600" b="1" dirty="0" smtClean="0">
                <a:solidFill>
                  <a:srgbClr val="000000"/>
                </a:solidFill>
                <a:latin typeface="Times New Roman"/>
                <a:ea typeface="Times New Roman"/>
              </a:rPr>
              <a:t>стереотипных и сенсорных игр.</a:t>
            </a:r>
            <a:endParaRPr lang="ru-RU" sz="3600" b="1" dirty="0">
              <a:latin typeface="Times New Roman"/>
              <a:ea typeface="Times New Roman"/>
            </a:endParaRPr>
          </a:p>
          <a:p>
            <a:pPr indent="450215">
              <a:lnSpc>
                <a:spcPct val="115000"/>
              </a:lnSpc>
              <a:spcAft>
                <a:spcPts val="0"/>
              </a:spcAft>
            </a:pPr>
            <a:endParaRPr lang="ru-RU" sz="3300" dirty="0" smtClean="0">
              <a:latin typeface="Times New Roman"/>
              <a:ea typeface="Times New Roman"/>
            </a:endParaRPr>
          </a:p>
          <a:p>
            <a:endParaRPr lang="ru-RU" sz="3300" dirty="0"/>
          </a:p>
        </p:txBody>
      </p:sp>
    </p:spTree>
    <p:extLst>
      <p:ext uri="{BB962C8B-B14F-4D97-AF65-F5344CB8AC3E}">
        <p14:creationId xmlns:p14="http://schemas.microsoft.com/office/powerpoint/2010/main" val="863647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1143000"/>
          </a:xfrm>
        </p:spPr>
        <p:txBody>
          <a:bodyPr>
            <a:normAutofit/>
          </a:bodyPr>
          <a:lstStyle/>
          <a:p>
            <a:pPr indent="450215">
              <a:lnSpc>
                <a:spcPct val="115000"/>
              </a:lnSpc>
            </a:pPr>
            <a:r>
              <a:rPr lang="ru-RU" sz="2800" b="1" dirty="0">
                <a:solidFill>
                  <a:srgbClr val="000000"/>
                </a:solidFill>
                <a:latin typeface="Times New Roman"/>
                <a:ea typeface="Times New Roman"/>
                <a:cs typeface="Times New Roman"/>
              </a:rPr>
              <a:t>Стереотипная </a:t>
            </a:r>
            <a:r>
              <a:rPr lang="ru-RU" sz="2800" b="1" dirty="0" smtClean="0">
                <a:solidFill>
                  <a:srgbClr val="000000"/>
                </a:solidFill>
                <a:latin typeface="Times New Roman"/>
                <a:ea typeface="Times New Roman"/>
                <a:cs typeface="Times New Roman"/>
              </a:rPr>
              <a:t>игра. </a:t>
            </a:r>
            <a:endParaRPr lang="ru-RU" sz="2800" dirty="0"/>
          </a:p>
        </p:txBody>
      </p:sp>
      <p:sp>
        <p:nvSpPr>
          <p:cNvPr id="3" name="Объект 2"/>
          <p:cNvSpPr>
            <a:spLocks noGrp="1"/>
          </p:cNvSpPr>
          <p:nvPr>
            <p:ph idx="1"/>
          </p:nvPr>
        </p:nvSpPr>
        <p:spPr>
          <a:xfrm>
            <a:off x="457200" y="908720"/>
            <a:ext cx="8229600" cy="5472608"/>
          </a:xfrm>
        </p:spPr>
        <p:txBody>
          <a:bodyPr>
            <a:normAutofit fontScale="70000" lnSpcReduction="20000"/>
          </a:bodyPr>
          <a:lstStyle/>
          <a:p>
            <a:pPr indent="450215" algn="ctr">
              <a:lnSpc>
                <a:spcPct val="115000"/>
              </a:lnSpc>
              <a:spcAft>
                <a:spcPts val="0"/>
              </a:spcAft>
            </a:pPr>
            <a:endParaRPr lang="ru-RU" sz="2400" dirty="0">
              <a:ea typeface="Calibri"/>
              <a:cs typeface="Times New Roman"/>
            </a:endParaRPr>
          </a:p>
          <a:p>
            <a:pPr indent="450215">
              <a:lnSpc>
                <a:spcPct val="115000"/>
              </a:lnSpc>
              <a:spcAft>
                <a:spcPts val="0"/>
              </a:spcAft>
            </a:pPr>
            <a:r>
              <a:rPr lang="ru-RU" dirty="0">
                <a:solidFill>
                  <a:srgbClr val="000000"/>
                </a:solidFill>
                <a:latin typeface="Times New Roman"/>
                <a:ea typeface="Times New Roman"/>
                <a:cs typeface="Times New Roman"/>
              </a:rPr>
              <a:t>У аутичного ребенка есть любимые игры – одна или несколько. В таких играх ребенок может часами манипулировать предметами, совершая странные действия. Главные особенности таких стереотипных игр следующие:</a:t>
            </a:r>
            <a:endParaRPr lang="ru-RU" dirty="0">
              <a:ea typeface="Calibri"/>
              <a:cs typeface="Times New Roman"/>
            </a:endParaRPr>
          </a:p>
          <a:p>
            <a:pPr indent="450215">
              <a:lnSpc>
                <a:spcPct val="115000"/>
              </a:lnSpc>
              <a:spcAft>
                <a:spcPts val="0"/>
              </a:spcAft>
            </a:pPr>
            <a:r>
              <a:rPr lang="ru-RU" dirty="0">
                <a:solidFill>
                  <a:srgbClr val="000000"/>
                </a:solidFill>
                <a:latin typeface="Times New Roman"/>
                <a:ea typeface="Times New Roman"/>
              </a:rPr>
              <a:t>цель и логика игры, смысл производимых действий часто непонятны для окружающих;</a:t>
            </a:r>
            <a:endParaRPr lang="ru-RU" dirty="0">
              <a:latin typeface="Times New Roman"/>
              <a:ea typeface="Times New Roman"/>
            </a:endParaRPr>
          </a:p>
          <a:p>
            <a:pPr indent="450215">
              <a:lnSpc>
                <a:spcPct val="115000"/>
              </a:lnSpc>
              <a:spcAft>
                <a:spcPts val="0"/>
              </a:spcAft>
            </a:pPr>
            <a:r>
              <a:rPr lang="ru-RU" dirty="0">
                <a:solidFill>
                  <a:srgbClr val="000000"/>
                </a:solidFill>
                <a:latin typeface="Times New Roman"/>
                <a:ea typeface="Times New Roman"/>
              </a:rPr>
              <a:t> в этой игре подразумевается единственный участник – сам ребенок;</a:t>
            </a:r>
            <a:endParaRPr lang="ru-RU" dirty="0">
              <a:latin typeface="Times New Roman"/>
              <a:ea typeface="Times New Roman"/>
            </a:endParaRPr>
          </a:p>
          <a:p>
            <a:pPr indent="450215">
              <a:lnSpc>
                <a:spcPct val="115000"/>
              </a:lnSpc>
              <a:spcAft>
                <a:spcPts val="0"/>
              </a:spcAft>
            </a:pPr>
            <a:r>
              <a:rPr lang="ru-RU" dirty="0">
                <a:solidFill>
                  <a:srgbClr val="000000"/>
                </a:solidFill>
                <a:latin typeface="Times New Roman"/>
                <a:ea typeface="Times New Roman"/>
              </a:rPr>
              <a:t> повторяемость – ребенок раз за разом совершает один и тот же набор действий и манипуляций;</a:t>
            </a:r>
            <a:endParaRPr lang="ru-RU" dirty="0">
              <a:latin typeface="Times New Roman"/>
              <a:ea typeface="Times New Roman"/>
            </a:endParaRPr>
          </a:p>
          <a:p>
            <a:pPr indent="450215">
              <a:lnSpc>
                <a:spcPct val="115000"/>
              </a:lnSpc>
              <a:spcAft>
                <a:spcPts val="0"/>
              </a:spcAft>
            </a:pPr>
            <a:r>
              <a:rPr lang="ru-RU" dirty="0">
                <a:solidFill>
                  <a:srgbClr val="000000"/>
                </a:solidFill>
                <a:latin typeface="Times New Roman"/>
                <a:ea typeface="Times New Roman"/>
              </a:rPr>
              <a:t> неизменность – раз установившись, игра остается одинаковой на протяжении очень длительного времени;</a:t>
            </a:r>
            <a:endParaRPr lang="ru-RU" dirty="0">
              <a:latin typeface="Times New Roman"/>
              <a:ea typeface="Times New Roman"/>
            </a:endParaRPr>
          </a:p>
          <a:p>
            <a:pPr indent="450215">
              <a:lnSpc>
                <a:spcPct val="115000"/>
              </a:lnSpc>
              <a:spcAft>
                <a:spcPts val="0"/>
              </a:spcAft>
            </a:pPr>
            <a:r>
              <a:rPr lang="ru-RU" dirty="0">
                <a:solidFill>
                  <a:srgbClr val="000000"/>
                </a:solidFill>
                <a:latin typeface="Times New Roman"/>
                <a:ea typeface="Times New Roman"/>
              </a:rPr>
              <a:t> длительность – ребенок может играть в такую игру годами.</a:t>
            </a:r>
            <a:endParaRPr lang="ru-RU" dirty="0">
              <a:latin typeface="Times New Roman"/>
              <a:ea typeface="Times New Roman"/>
            </a:endParaRPr>
          </a:p>
          <a:p>
            <a:endParaRPr lang="ru-RU" dirty="0"/>
          </a:p>
        </p:txBody>
      </p:sp>
    </p:spTree>
    <p:extLst>
      <p:ext uri="{BB962C8B-B14F-4D97-AF65-F5344CB8AC3E}">
        <p14:creationId xmlns:p14="http://schemas.microsoft.com/office/powerpoint/2010/main" val="3979724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solidFill>
                  <a:srgbClr val="000000"/>
                </a:solidFill>
                <a:latin typeface="Times New Roman"/>
                <a:ea typeface="Times New Roman"/>
              </a:rPr>
              <a:t>Стереотипная </a:t>
            </a:r>
            <a:r>
              <a:rPr lang="ru-RU" sz="2400" b="1" dirty="0">
                <a:solidFill>
                  <a:srgbClr val="000000"/>
                </a:solidFill>
                <a:latin typeface="Times New Roman"/>
                <a:ea typeface="Times New Roman"/>
              </a:rPr>
              <a:t>игра аутичного ребенка в начале коррекционной работы станет основой построения взаимодействия с ним, </a:t>
            </a:r>
            <a:endParaRPr lang="ru-RU" sz="2400" b="1" dirty="0"/>
          </a:p>
        </p:txBody>
      </p:sp>
      <p:sp>
        <p:nvSpPr>
          <p:cNvPr id="3" name="Объект 2"/>
          <p:cNvSpPr>
            <a:spLocks noGrp="1"/>
          </p:cNvSpPr>
          <p:nvPr>
            <p:ph idx="1"/>
          </p:nvPr>
        </p:nvSpPr>
        <p:spPr>
          <a:xfrm>
            <a:off x="457200" y="1600200"/>
            <a:ext cx="8507288" cy="4525963"/>
          </a:xfrm>
        </p:spPr>
        <p:txBody>
          <a:bodyPr>
            <a:normAutofit/>
          </a:bodyPr>
          <a:lstStyle/>
          <a:p>
            <a:pPr indent="0" algn="ctr">
              <a:lnSpc>
                <a:spcPct val="115000"/>
              </a:lnSpc>
              <a:spcAft>
                <a:spcPts val="0"/>
              </a:spcAft>
              <a:buNone/>
            </a:pPr>
            <a:r>
              <a:rPr lang="ru-RU" sz="2400" u="sng" dirty="0" smtClean="0">
                <a:solidFill>
                  <a:srgbClr val="000000"/>
                </a:solidFill>
                <a:latin typeface="Times New Roman"/>
                <a:ea typeface="Times New Roman"/>
                <a:cs typeface="Times New Roman"/>
              </a:rPr>
              <a:t>Положительные </a:t>
            </a:r>
            <a:r>
              <a:rPr lang="ru-RU" sz="2400" u="sng" dirty="0">
                <a:solidFill>
                  <a:srgbClr val="000000"/>
                </a:solidFill>
                <a:latin typeface="Times New Roman"/>
                <a:ea typeface="Times New Roman"/>
                <a:cs typeface="Times New Roman"/>
              </a:rPr>
              <a:t>стороны стереотипной игры:</a:t>
            </a:r>
            <a:endParaRPr lang="ru-RU" sz="2400" dirty="0">
              <a:ea typeface="Calibri"/>
              <a:cs typeface="Times New Roman"/>
            </a:endParaRPr>
          </a:p>
          <a:p>
            <a:pPr indent="450215">
              <a:lnSpc>
                <a:spcPct val="115000"/>
              </a:lnSpc>
              <a:spcAft>
                <a:spcPts val="0"/>
              </a:spcAft>
            </a:pPr>
            <a:r>
              <a:rPr lang="ru-RU" sz="2400" dirty="0" smtClean="0">
                <a:solidFill>
                  <a:srgbClr val="000000"/>
                </a:solidFill>
                <a:latin typeface="Times New Roman"/>
                <a:ea typeface="Times New Roman"/>
                <a:cs typeface="Times New Roman"/>
              </a:rPr>
              <a:t>для </a:t>
            </a:r>
            <a:r>
              <a:rPr lang="ru-RU" sz="2400" dirty="0">
                <a:solidFill>
                  <a:srgbClr val="000000"/>
                </a:solidFill>
                <a:latin typeface="Times New Roman"/>
                <a:ea typeface="Times New Roman"/>
                <a:cs typeface="Times New Roman"/>
              </a:rPr>
              <a:t>ребенка это комфортная ситуация, внутри которой он спокоен;</a:t>
            </a:r>
            <a:endParaRPr lang="ru-RU" sz="2400" dirty="0">
              <a:ea typeface="Calibri"/>
              <a:cs typeface="Times New Roman"/>
            </a:endParaRPr>
          </a:p>
          <a:p>
            <a:pPr indent="450215">
              <a:lnSpc>
                <a:spcPct val="115000"/>
              </a:lnSpc>
              <a:spcAft>
                <a:spcPts val="0"/>
              </a:spcAft>
            </a:pPr>
            <a:r>
              <a:rPr lang="ru-RU" sz="2400" dirty="0" smtClean="0">
                <a:solidFill>
                  <a:srgbClr val="000000"/>
                </a:solidFill>
                <a:latin typeface="Times New Roman"/>
                <a:ea typeface="Times New Roman"/>
                <a:cs typeface="Times New Roman"/>
              </a:rPr>
              <a:t>если </a:t>
            </a:r>
            <a:r>
              <a:rPr lang="ru-RU" sz="2400" dirty="0">
                <a:solidFill>
                  <a:srgbClr val="000000"/>
                </a:solidFill>
                <a:latin typeface="Times New Roman"/>
                <a:ea typeface="Times New Roman"/>
                <a:cs typeface="Times New Roman"/>
              </a:rPr>
              <a:t>поведение ребенка вышло из-под контроля, возникла аффективная вспышка, с помощью включения стереотипа игры можно вернуть ребенка в уравновешенное </a:t>
            </a:r>
            <a:r>
              <a:rPr lang="ru-RU" sz="2400" dirty="0" smtClean="0">
                <a:solidFill>
                  <a:srgbClr val="000000"/>
                </a:solidFill>
                <a:latin typeface="Times New Roman"/>
                <a:ea typeface="Times New Roman"/>
                <a:cs typeface="Times New Roman"/>
              </a:rPr>
              <a:t>состояние;</a:t>
            </a:r>
          </a:p>
          <a:p>
            <a:pPr indent="450215">
              <a:lnSpc>
                <a:spcPct val="115000"/>
              </a:lnSpc>
              <a:spcAft>
                <a:spcPts val="0"/>
              </a:spcAft>
            </a:pPr>
            <a:r>
              <a:rPr lang="ru-RU" sz="2400" dirty="0" smtClean="0">
                <a:solidFill>
                  <a:srgbClr val="000000"/>
                </a:solidFill>
                <a:latin typeface="Times New Roman"/>
                <a:ea typeface="Times New Roman"/>
                <a:cs typeface="Times New Roman"/>
              </a:rPr>
              <a:t> наличие </a:t>
            </a:r>
            <a:r>
              <a:rPr lang="ru-RU" sz="2400" dirty="0">
                <a:solidFill>
                  <a:srgbClr val="000000"/>
                </a:solidFill>
                <a:latin typeface="Times New Roman"/>
                <a:ea typeface="Times New Roman"/>
                <a:cs typeface="Times New Roman"/>
              </a:rPr>
              <a:t>комфорта и переживание удовольствия </a:t>
            </a:r>
            <a:r>
              <a:rPr lang="ru-RU" sz="2400" dirty="0" smtClean="0">
                <a:solidFill>
                  <a:srgbClr val="000000"/>
                </a:solidFill>
                <a:latin typeface="Times New Roman"/>
                <a:ea typeface="Times New Roman"/>
                <a:cs typeface="Times New Roman"/>
              </a:rPr>
              <a:t>ложатся </a:t>
            </a:r>
            <a:r>
              <a:rPr lang="ru-RU" sz="2400" dirty="0">
                <a:solidFill>
                  <a:srgbClr val="000000"/>
                </a:solidFill>
                <a:latin typeface="Times New Roman"/>
                <a:ea typeface="Times New Roman"/>
                <a:cs typeface="Times New Roman"/>
              </a:rPr>
              <a:t>в основу использования стереотипной игры как основы взаимодействия с ребенком.</a:t>
            </a:r>
            <a:endParaRPr lang="ru-RU" sz="2400" dirty="0">
              <a:ea typeface="Calibri"/>
              <a:cs typeface="Times New Roman"/>
            </a:endParaRPr>
          </a:p>
          <a:p>
            <a:pPr indent="450215">
              <a:lnSpc>
                <a:spcPct val="115000"/>
              </a:lnSpc>
              <a:spcAft>
                <a:spcPts val="0"/>
              </a:spcAft>
            </a:pPr>
            <a:endParaRPr lang="ru-RU" sz="2800" dirty="0">
              <a:ea typeface="Calibri"/>
              <a:cs typeface="Times New Roman"/>
            </a:endParaRPr>
          </a:p>
          <a:p>
            <a:endParaRPr lang="ru-RU" sz="2800" dirty="0"/>
          </a:p>
        </p:txBody>
      </p:sp>
    </p:spTree>
    <p:extLst>
      <p:ext uri="{BB962C8B-B14F-4D97-AF65-F5344CB8AC3E}">
        <p14:creationId xmlns:p14="http://schemas.microsoft.com/office/powerpoint/2010/main" val="2513291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52128"/>
          </a:xfrm>
        </p:spPr>
        <p:txBody>
          <a:bodyPr>
            <a:noAutofit/>
          </a:bodyPr>
          <a:lstStyle/>
          <a:p>
            <a:r>
              <a:rPr lang="ru-RU" sz="2400" dirty="0">
                <a:solidFill>
                  <a:srgbClr val="000000"/>
                </a:solidFill>
                <a:latin typeface="Times New Roman"/>
                <a:ea typeface="Calibri"/>
              </a:rPr>
              <a:t>На начальном этапе коррекционной работы с аутичным ребенком взрослого не должно быть «слишком много». </a:t>
            </a:r>
            <a:endParaRPr lang="ru-RU" sz="2400" dirty="0"/>
          </a:p>
        </p:txBody>
      </p:sp>
      <p:sp>
        <p:nvSpPr>
          <p:cNvPr id="3" name="Объект 2"/>
          <p:cNvSpPr>
            <a:spLocks noGrp="1"/>
          </p:cNvSpPr>
          <p:nvPr>
            <p:ph idx="1"/>
          </p:nvPr>
        </p:nvSpPr>
        <p:spPr>
          <a:xfrm>
            <a:off x="251520" y="1196752"/>
            <a:ext cx="8496944" cy="5832648"/>
          </a:xfrm>
        </p:spPr>
        <p:txBody>
          <a:bodyPr>
            <a:normAutofit/>
          </a:bodyPr>
          <a:lstStyle/>
          <a:p>
            <a:pPr indent="342900"/>
            <a:r>
              <a:rPr lang="ru-RU" sz="2000" dirty="0">
                <a:solidFill>
                  <a:srgbClr val="000000"/>
                </a:solidFill>
                <a:latin typeface="Times New Roman"/>
                <a:ea typeface="Calibri"/>
              </a:rPr>
              <a:t>Педагог </a:t>
            </a:r>
            <a:r>
              <a:rPr lang="ru-RU" sz="2000" dirty="0" smtClean="0">
                <a:solidFill>
                  <a:srgbClr val="000000"/>
                </a:solidFill>
                <a:latin typeface="Times New Roman"/>
                <a:ea typeface="Calibri"/>
              </a:rPr>
              <a:t>поначалу </a:t>
            </a:r>
            <a:r>
              <a:rPr lang="ru-RU" sz="2000" dirty="0">
                <a:solidFill>
                  <a:srgbClr val="000000"/>
                </a:solidFill>
                <a:latin typeface="Times New Roman"/>
                <a:ea typeface="Calibri"/>
              </a:rPr>
              <a:t>лишь наблюдает, затем осторожно подключается к играм ребенка, делая это тактично и ненавязчиво. </a:t>
            </a:r>
            <a:endParaRPr lang="ru-RU" sz="2000" dirty="0" smtClean="0">
              <a:solidFill>
                <a:srgbClr val="000000"/>
              </a:solidFill>
              <a:latin typeface="Times New Roman"/>
              <a:ea typeface="Calibri"/>
            </a:endParaRPr>
          </a:p>
          <a:p>
            <a:pPr indent="0">
              <a:lnSpc>
                <a:spcPct val="115000"/>
              </a:lnSpc>
              <a:spcAft>
                <a:spcPts val="0"/>
              </a:spcAft>
              <a:buNone/>
            </a:pPr>
            <a:r>
              <a:rPr lang="ru-RU" sz="2000" dirty="0">
                <a:solidFill>
                  <a:srgbClr val="000000"/>
                </a:solidFill>
                <a:latin typeface="Times New Roman"/>
                <a:ea typeface="Times New Roman"/>
              </a:rPr>
              <a:t>Не торопите взаимодействие. Используя результаты наблюдений, постарайтесь вникнуть в структуру стереотипной игры ребенка: выделите цикл повторяющихся действий; прислушайтесь к бормотанию ребенка во время игры. Ваши выводы помогут в дальнейшем, подскажут, каким образом можно принять участие в его игре.</a:t>
            </a:r>
            <a:endParaRPr lang="ru-RU" sz="2000" dirty="0">
              <a:latin typeface="Times New Roman"/>
              <a:ea typeface="Times New Roman"/>
            </a:endParaRPr>
          </a:p>
          <a:p>
            <a:pPr indent="342900"/>
            <a:r>
              <a:rPr lang="ru-RU" sz="2000" dirty="0">
                <a:solidFill>
                  <a:srgbClr val="000000"/>
                </a:solidFill>
                <a:latin typeface="Times New Roman"/>
                <a:ea typeface="Calibri"/>
              </a:rPr>
              <a:t>Когда ребенок привыкнет к вашему присутствию, можно пробовать организовать взаимодействие с ним внутри стереотипной игры</a:t>
            </a:r>
            <a:r>
              <a:rPr lang="ru-RU" sz="2000" dirty="0" smtClean="0">
                <a:solidFill>
                  <a:srgbClr val="000000"/>
                </a:solidFill>
                <a:latin typeface="Times New Roman"/>
                <a:ea typeface="Calibri"/>
              </a:rPr>
              <a:t>.</a:t>
            </a:r>
            <a:r>
              <a:rPr lang="ru-RU" sz="2000" dirty="0">
                <a:solidFill>
                  <a:srgbClr val="000000"/>
                </a:solidFill>
                <a:latin typeface="Times New Roman"/>
                <a:ea typeface="Calibri"/>
              </a:rPr>
              <a:t> </a:t>
            </a:r>
            <a:r>
              <a:rPr lang="ru-RU" sz="2000" dirty="0" smtClean="0">
                <a:solidFill>
                  <a:srgbClr val="000000"/>
                </a:solidFill>
                <a:latin typeface="Times New Roman"/>
                <a:ea typeface="Calibri"/>
              </a:rPr>
              <a:t>Цель </a:t>
            </a:r>
            <a:r>
              <a:rPr lang="ru-RU" sz="2000" dirty="0">
                <a:solidFill>
                  <a:srgbClr val="000000"/>
                </a:solidFill>
                <a:latin typeface="Times New Roman"/>
                <a:ea typeface="Calibri"/>
              </a:rPr>
              <a:t>– дать ребенку понять, что вы не помешаете ему играть (как обычно бывает), от вас даже может быть польза. На этом этапе все усилия должны быть направлены на завоевание доверия ребенка. </a:t>
            </a:r>
            <a:endParaRPr lang="ru-RU" sz="2000" dirty="0" smtClean="0">
              <a:solidFill>
                <a:srgbClr val="000000"/>
              </a:solidFill>
              <a:latin typeface="Times New Roman"/>
              <a:ea typeface="Calibri"/>
            </a:endParaRPr>
          </a:p>
          <a:p>
            <a:pPr indent="450215">
              <a:lnSpc>
                <a:spcPct val="115000"/>
              </a:lnSpc>
              <a:spcAft>
                <a:spcPts val="0"/>
              </a:spcAft>
            </a:pPr>
            <a:r>
              <a:rPr lang="ru-RU" sz="2000" dirty="0">
                <a:solidFill>
                  <a:srgbClr val="000000"/>
                </a:solidFill>
                <a:latin typeface="Times New Roman"/>
                <a:ea typeface="Times New Roman"/>
              </a:rPr>
              <a:t>если действовать терпеливо и настойчиво, обязательно наступит момент, когда ребенок доверится вам, вы станете для него тем человеком, от которого он будет ждать понимания и помощи. И однажды примет ваше предложение поиграть немножко по-другому.</a:t>
            </a:r>
            <a:endParaRPr lang="ru-RU" sz="2000" dirty="0">
              <a:latin typeface="Times New Roman"/>
              <a:ea typeface="Times New Roman"/>
            </a:endParaRPr>
          </a:p>
          <a:p>
            <a:endParaRPr lang="ru-RU" sz="2000" dirty="0"/>
          </a:p>
        </p:txBody>
      </p:sp>
    </p:spTree>
    <p:extLst>
      <p:ext uri="{BB962C8B-B14F-4D97-AF65-F5344CB8AC3E}">
        <p14:creationId xmlns:p14="http://schemas.microsoft.com/office/powerpoint/2010/main" val="3020785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ru-RU" sz="2400" b="1" dirty="0" smtClean="0">
                <a:latin typeface="Times New Roman" panose="02020603050405020304" pitchFamily="18" charset="0"/>
                <a:cs typeface="Times New Roman" panose="02020603050405020304" pitchFamily="18" charset="0"/>
              </a:rPr>
              <a:t>Правила использования стереотипной игры</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196752"/>
            <a:ext cx="8229600" cy="4929411"/>
          </a:xfrm>
        </p:spPr>
        <p:txBody>
          <a:bodyPr>
            <a:normAutofit fontScale="92500" lnSpcReduction="10000"/>
          </a:bodyPr>
          <a:lstStyle/>
          <a:p>
            <a:pPr indent="342900">
              <a:spcBef>
                <a:spcPts val="0"/>
              </a:spcBef>
              <a:spcAft>
                <a:spcPts val="600"/>
              </a:spcAft>
            </a:pPr>
            <a:r>
              <a:rPr lang="ru-RU" sz="2400" dirty="0" smtClean="0">
                <a:solidFill>
                  <a:srgbClr val="000000"/>
                </a:solidFill>
                <a:latin typeface="Times New Roman"/>
                <a:ea typeface="Calibri"/>
              </a:rPr>
              <a:t>Старайтесь </a:t>
            </a:r>
            <a:r>
              <a:rPr lang="ru-RU" sz="2400" dirty="0">
                <a:solidFill>
                  <a:srgbClr val="000000"/>
                </a:solidFill>
                <a:latin typeface="Times New Roman"/>
                <a:ea typeface="Calibri"/>
              </a:rPr>
              <a:t>включаться в стереотипную игру, а также вносить в нее новую сюжетную линию исподволь, т. к. нарушение стереотипа игры </a:t>
            </a:r>
            <a:r>
              <a:rPr lang="ru-RU" sz="2400" dirty="0" smtClean="0">
                <a:solidFill>
                  <a:srgbClr val="000000"/>
                </a:solidFill>
                <a:latin typeface="Times New Roman"/>
                <a:ea typeface="Calibri"/>
              </a:rPr>
              <a:t>вызовут </a:t>
            </a:r>
            <a:r>
              <a:rPr lang="ru-RU" sz="2400" dirty="0">
                <a:solidFill>
                  <a:srgbClr val="000000"/>
                </a:solidFill>
                <a:latin typeface="Times New Roman"/>
                <a:ea typeface="Calibri"/>
              </a:rPr>
              <a:t>у ребенка протест. Здесь важно уже то, что ребенок не возражает против участия в его игре другого </a:t>
            </a:r>
            <a:r>
              <a:rPr lang="ru-RU" sz="2400" dirty="0" smtClean="0">
                <a:solidFill>
                  <a:srgbClr val="000000"/>
                </a:solidFill>
                <a:latin typeface="Times New Roman"/>
                <a:ea typeface="Calibri"/>
              </a:rPr>
              <a:t>человека.</a:t>
            </a:r>
          </a:p>
          <a:p>
            <a:pPr indent="342900">
              <a:spcBef>
                <a:spcPts val="0"/>
              </a:spcBef>
              <a:spcAft>
                <a:spcPts val="600"/>
              </a:spcAft>
            </a:pPr>
            <a:r>
              <a:rPr lang="ru-RU" sz="2400" dirty="0" smtClean="0">
                <a:latin typeface="Times New Roman"/>
                <a:ea typeface="Times New Roman"/>
                <a:cs typeface="Times New Roman"/>
              </a:rPr>
              <a:t>В процессе занятия ребенок в любой момент может вернуться к своей игре – позвольте ему это. Помните: стереотипная игра дает ребенку ощущение комфорта, и, быть может, это в данный момент ему необходимо.</a:t>
            </a:r>
          </a:p>
          <a:p>
            <a:pPr indent="342900">
              <a:spcBef>
                <a:spcPts val="0"/>
              </a:spcBef>
              <a:spcAft>
                <a:spcPts val="600"/>
              </a:spcAft>
            </a:pPr>
            <a:r>
              <a:rPr lang="ru-RU" sz="2400" dirty="0" smtClean="0">
                <a:latin typeface="Times New Roman"/>
                <a:ea typeface="Times New Roman"/>
                <a:cs typeface="Times New Roman"/>
              </a:rPr>
              <a:t>Любимая </a:t>
            </a:r>
            <a:r>
              <a:rPr lang="ru-RU" sz="2400" dirty="0">
                <a:latin typeface="Times New Roman"/>
                <a:ea typeface="Times New Roman"/>
                <a:cs typeface="Times New Roman"/>
              </a:rPr>
              <a:t>игра ребенка может стать выходом из кризисной ситуации: если у него возникла аффективная вспышка, а причину понять и устранить невозможно – предложите ему любимую игру. Если запущен стереотип игры, то ребенок переключается с захлестнувших его негативных эмоций и приступает к спокойной игре.</a:t>
            </a:r>
            <a:endParaRPr lang="ru-RU" sz="2400" dirty="0">
              <a:ea typeface="Calibri"/>
              <a:cs typeface="Times New Roman"/>
            </a:endParaRPr>
          </a:p>
          <a:p>
            <a:pPr indent="450215">
              <a:lnSpc>
                <a:spcPct val="115000"/>
              </a:lnSpc>
              <a:spcAft>
                <a:spcPts val="0"/>
              </a:spcAft>
            </a:pPr>
            <a:endParaRPr lang="ru-RU" sz="2400" dirty="0">
              <a:ea typeface="Calibri"/>
              <a:cs typeface="Times New Roman"/>
            </a:endParaRPr>
          </a:p>
          <a:p>
            <a:endParaRPr lang="ru-RU" dirty="0"/>
          </a:p>
        </p:txBody>
      </p:sp>
    </p:spTree>
    <p:extLst>
      <p:ext uri="{BB962C8B-B14F-4D97-AF65-F5344CB8AC3E}">
        <p14:creationId xmlns:p14="http://schemas.microsoft.com/office/powerpoint/2010/main" val="2823076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29600" cy="648072"/>
          </a:xfrm>
        </p:spPr>
        <p:txBody>
          <a:bodyPr>
            <a:noAutofit/>
          </a:bodyPr>
          <a:lstStyle/>
          <a:p>
            <a:pPr indent="450215">
              <a:lnSpc>
                <a:spcPct val="115000"/>
              </a:lnSpc>
            </a:pPr>
            <a:r>
              <a:rPr lang="ru-RU" sz="2800" b="1" dirty="0">
                <a:latin typeface="Times New Roman" panose="02020603050405020304" pitchFamily="18" charset="0"/>
                <a:ea typeface="Times New Roman"/>
                <a:cs typeface="Times New Roman" panose="02020603050405020304" pitchFamily="18" charset="0"/>
              </a:rPr>
              <a:t>Сенсорные </a:t>
            </a:r>
            <a:r>
              <a:rPr lang="ru-RU" sz="2800" b="1" dirty="0" smtClean="0">
                <a:latin typeface="Times New Roman" panose="02020603050405020304" pitchFamily="18" charset="0"/>
                <a:ea typeface="Times New Roman"/>
                <a:cs typeface="Times New Roman" panose="02020603050405020304" pitchFamily="18" charset="0"/>
              </a:rPr>
              <a:t>игры. Особенности </a:t>
            </a:r>
            <a:r>
              <a:rPr lang="ru-RU" sz="2800" b="1" dirty="0">
                <a:latin typeface="Times New Roman" panose="02020603050405020304" pitchFamily="18" charset="0"/>
                <a:ea typeface="Times New Roman"/>
                <a:cs typeface="Times New Roman" panose="02020603050405020304" pitchFamily="18" charset="0"/>
              </a:rPr>
              <a:t>сенсорных игр</a:t>
            </a:r>
            <a:r>
              <a:rPr lang="ru-RU" sz="2800" dirty="0">
                <a:latin typeface="Times New Roman" panose="02020603050405020304" pitchFamily="18" charset="0"/>
                <a:ea typeface="Calibri"/>
                <a:cs typeface="Times New Roman" panose="02020603050405020304" pitchFamily="18" charset="0"/>
              </a:rPr>
              <a:t/>
            </a:r>
            <a:br>
              <a:rPr lang="ru-RU" sz="2800" dirty="0">
                <a:latin typeface="Times New Roman" panose="02020603050405020304" pitchFamily="18" charset="0"/>
                <a:ea typeface="Calibri"/>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836712"/>
            <a:ext cx="8784976" cy="6624736"/>
          </a:xfrm>
          <a:ln>
            <a:solidFill>
              <a:schemeClr val="accent1"/>
            </a:solidFill>
          </a:ln>
        </p:spPr>
        <p:txBody>
          <a:bodyPr>
            <a:normAutofit fontScale="40000" lnSpcReduction="20000"/>
          </a:bodyPr>
          <a:lstStyle/>
          <a:p>
            <a:pPr marL="0" indent="0" algn="ctr">
              <a:spcBef>
                <a:spcPts val="0"/>
              </a:spcBef>
              <a:buNone/>
            </a:pPr>
            <a:r>
              <a:rPr lang="ru-RU" sz="5000" dirty="0">
                <a:solidFill>
                  <a:srgbClr val="000000"/>
                </a:solidFill>
                <a:latin typeface="Times New Roman"/>
                <a:ea typeface="Times New Roman"/>
              </a:rPr>
              <a:t>Сенсорными мы условно называем игры, цель которых – дать ребенку новые чувственные ощущения. Ощущения могут быть самыми разнообразными: </a:t>
            </a:r>
            <a:endParaRPr lang="ru-RU" sz="5000" dirty="0" smtClean="0">
              <a:solidFill>
                <a:srgbClr val="000000"/>
              </a:solidFill>
              <a:latin typeface="Times New Roman"/>
              <a:ea typeface="Times New Roman"/>
            </a:endParaRPr>
          </a:p>
          <a:p>
            <a:pPr indent="450215">
              <a:lnSpc>
                <a:spcPct val="115000"/>
              </a:lnSpc>
              <a:spcBef>
                <a:spcPts val="0"/>
              </a:spcBef>
            </a:pPr>
            <a:r>
              <a:rPr lang="ru-RU" sz="5000" b="1" dirty="0">
                <a:solidFill>
                  <a:srgbClr val="000000"/>
                </a:solidFill>
                <a:latin typeface="Times New Roman"/>
                <a:ea typeface="Times New Roman"/>
              </a:rPr>
              <a:t>зрительные </a:t>
            </a:r>
            <a:r>
              <a:rPr lang="ru-RU" sz="5000" dirty="0">
                <a:solidFill>
                  <a:srgbClr val="000000"/>
                </a:solidFill>
                <a:latin typeface="Times New Roman"/>
                <a:ea typeface="Times New Roman"/>
              </a:rPr>
              <a:t>(например, ребенок видит яркие цвета, их перетекание друг в друга, смешивание);</a:t>
            </a:r>
            <a:endParaRPr lang="ru-RU" sz="5000" dirty="0">
              <a:latin typeface="Times New Roman"/>
              <a:ea typeface="Times New Roman"/>
            </a:endParaRPr>
          </a:p>
          <a:p>
            <a:pPr indent="450215">
              <a:lnSpc>
                <a:spcPct val="115000"/>
              </a:lnSpc>
              <a:spcBef>
                <a:spcPts val="0"/>
              </a:spcBef>
            </a:pPr>
            <a:r>
              <a:rPr lang="ru-RU" sz="5000" b="1" dirty="0" smtClean="0">
                <a:solidFill>
                  <a:srgbClr val="000000"/>
                </a:solidFill>
                <a:latin typeface="Times New Roman"/>
                <a:ea typeface="Times New Roman"/>
                <a:cs typeface="Times New Roman"/>
              </a:rPr>
              <a:t>слуховые</a:t>
            </a:r>
            <a:r>
              <a:rPr lang="ru-RU" sz="5000" b="1" dirty="0">
                <a:solidFill>
                  <a:srgbClr val="000000"/>
                </a:solidFill>
                <a:latin typeface="Times New Roman"/>
                <a:ea typeface="Times New Roman"/>
                <a:cs typeface="Times New Roman"/>
              </a:rPr>
              <a:t> </a:t>
            </a:r>
            <a:r>
              <a:rPr lang="ru-RU" sz="5000" dirty="0">
                <a:solidFill>
                  <a:srgbClr val="000000"/>
                </a:solidFill>
                <a:latin typeface="Times New Roman"/>
                <a:ea typeface="Times New Roman"/>
                <a:cs typeface="Times New Roman"/>
              </a:rPr>
              <a:t>(ребенок слышит разнообразные звуки, от шуршанья опавших листьев до звучания музыкальных инструментов, учится их различать);</a:t>
            </a:r>
            <a:endParaRPr lang="ru-RU" sz="5000" dirty="0">
              <a:ea typeface="Calibri"/>
              <a:cs typeface="Times New Roman"/>
            </a:endParaRPr>
          </a:p>
          <a:p>
            <a:pPr indent="450215">
              <a:lnSpc>
                <a:spcPct val="115000"/>
              </a:lnSpc>
              <a:spcBef>
                <a:spcPts val="0"/>
              </a:spcBef>
            </a:pPr>
            <a:r>
              <a:rPr lang="ru-RU" sz="5000" b="1" dirty="0" smtClean="0">
                <a:solidFill>
                  <a:srgbClr val="000000"/>
                </a:solidFill>
                <a:latin typeface="Times New Roman"/>
                <a:ea typeface="Times New Roman"/>
                <a:cs typeface="Times New Roman"/>
              </a:rPr>
              <a:t>тактильные</a:t>
            </a:r>
            <a:r>
              <a:rPr lang="ru-RU" sz="5000" b="1" dirty="0">
                <a:solidFill>
                  <a:srgbClr val="000000"/>
                </a:solidFill>
                <a:latin typeface="Times New Roman"/>
                <a:ea typeface="Times New Roman"/>
                <a:cs typeface="Times New Roman"/>
              </a:rPr>
              <a:t> </a:t>
            </a:r>
            <a:r>
              <a:rPr lang="ru-RU" sz="5000" dirty="0">
                <a:solidFill>
                  <a:srgbClr val="000000"/>
                </a:solidFill>
                <a:latin typeface="Times New Roman"/>
                <a:ea typeface="Times New Roman"/>
                <a:cs typeface="Times New Roman"/>
              </a:rPr>
              <a:t>(то, что ребенок ощущает посредством прикосновений, ощупывания: это и различные по фактуре материалы, от мягкого махрового полотенца до прохладной гладкой поверхности стекла; и различные по величине и форме предметы – большой мяч и крохотные бусинки, различные шарики и кубики; и соприкосновения, объятия с другим человеком);</a:t>
            </a:r>
            <a:endParaRPr lang="ru-RU" sz="5000" dirty="0">
              <a:ea typeface="Calibri"/>
              <a:cs typeface="Times New Roman"/>
            </a:endParaRPr>
          </a:p>
          <a:p>
            <a:pPr indent="450215">
              <a:lnSpc>
                <a:spcPct val="115000"/>
              </a:lnSpc>
              <a:spcBef>
                <a:spcPts val="0"/>
              </a:spcBef>
            </a:pPr>
            <a:r>
              <a:rPr lang="ru-RU" sz="5000" b="1" dirty="0" smtClean="0">
                <a:solidFill>
                  <a:srgbClr val="000000"/>
                </a:solidFill>
                <a:latin typeface="Times New Roman"/>
                <a:ea typeface="Times New Roman"/>
                <a:cs typeface="Times New Roman"/>
              </a:rPr>
              <a:t>двигательные</a:t>
            </a:r>
            <a:r>
              <a:rPr lang="ru-RU" sz="5000" b="1" dirty="0">
                <a:solidFill>
                  <a:srgbClr val="000000"/>
                </a:solidFill>
                <a:latin typeface="Times New Roman"/>
                <a:ea typeface="Times New Roman"/>
                <a:cs typeface="Times New Roman"/>
              </a:rPr>
              <a:t> </a:t>
            </a:r>
            <a:r>
              <a:rPr lang="ru-RU" sz="5000" dirty="0">
                <a:solidFill>
                  <a:srgbClr val="000000"/>
                </a:solidFill>
                <a:latin typeface="Times New Roman"/>
                <a:ea typeface="Times New Roman"/>
                <a:cs typeface="Times New Roman"/>
              </a:rPr>
              <a:t>(ощущения от движений тела в пространстве и ритма движений – ходьба, бег, танцы);</a:t>
            </a:r>
            <a:endParaRPr lang="ru-RU" sz="5000" dirty="0">
              <a:ea typeface="Calibri"/>
              <a:cs typeface="Times New Roman"/>
            </a:endParaRPr>
          </a:p>
          <a:p>
            <a:pPr indent="450215">
              <a:lnSpc>
                <a:spcPct val="115000"/>
              </a:lnSpc>
              <a:spcBef>
                <a:spcPts val="0"/>
              </a:spcBef>
            </a:pPr>
            <a:r>
              <a:rPr lang="ru-RU" sz="5000" b="1" dirty="0" smtClean="0">
                <a:solidFill>
                  <a:srgbClr val="000000"/>
                </a:solidFill>
                <a:latin typeface="Times New Roman"/>
                <a:ea typeface="Times New Roman"/>
                <a:cs typeface="Times New Roman"/>
              </a:rPr>
              <a:t>обонятельные</a:t>
            </a:r>
            <a:r>
              <a:rPr lang="ru-RU" sz="5000" b="1" dirty="0">
                <a:solidFill>
                  <a:srgbClr val="000000"/>
                </a:solidFill>
                <a:latin typeface="Times New Roman"/>
                <a:ea typeface="Times New Roman"/>
                <a:cs typeface="Times New Roman"/>
              </a:rPr>
              <a:t> </a:t>
            </a:r>
            <a:r>
              <a:rPr lang="ru-RU" sz="5000" dirty="0">
                <a:solidFill>
                  <a:srgbClr val="000000"/>
                </a:solidFill>
                <a:latin typeface="Times New Roman"/>
                <a:ea typeface="Times New Roman"/>
                <a:cs typeface="Times New Roman"/>
              </a:rPr>
              <a:t>(ребенок вдыхает и учится различать разнообразные запахи окружающего мира – от аромата котлетки и маминых духов до запаха деревянного забора и стальной перекладины);</a:t>
            </a:r>
            <a:endParaRPr lang="ru-RU" sz="5000" dirty="0">
              <a:ea typeface="Calibri"/>
              <a:cs typeface="Times New Roman"/>
            </a:endParaRPr>
          </a:p>
          <a:p>
            <a:pPr indent="450215">
              <a:lnSpc>
                <a:spcPct val="115000"/>
              </a:lnSpc>
              <a:spcBef>
                <a:spcPts val="0"/>
              </a:spcBef>
            </a:pPr>
            <a:r>
              <a:rPr lang="ru-RU" sz="5000" b="1" dirty="0" smtClean="0">
                <a:solidFill>
                  <a:srgbClr val="000000"/>
                </a:solidFill>
                <a:latin typeface="Times New Roman"/>
                <a:ea typeface="Times New Roman"/>
                <a:cs typeface="Times New Roman"/>
              </a:rPr>
              <a:t>вкусовые</a:t>
            </a:r>
            <a:r>
              <a:rPr lang="ru-RU" sz="5000" b="1" dirty="0">
                <a:solidFill>
                  <a:srgbClr val="000000"/>
                </a:solidFill>
                <a:latin typeface="Times New Roman"/>
                <a:ea typeface="Times New Roman"/>
                <a:cs typeface="Times New Roman"/>
              </a:rPr>
              <a:t> </a:t>
            </a:r>
            <a:r>
              <a:rPr lang="ru-RU" sz="5000" dirty="0">
                <a:solidFill>
                  <a:srgbClr val="000000"/>
                </a:solidFill>
                <a:latin typeface="Times New Roman"/>
                <a:ea typeface="Times New Roman"/>
                <a:cs typeface="Times New Roman"/>
              </a:rPr>
              <a:t>(ребенок пробует и учится различать на вкус разные продукты питания и блюда).</a:t>
            </a:r>
            <a:endParaRPr lang="ru-RU" sz="5000" dirty="0">
              <a:ea typeface="Calibri"/>
              <a:cs typeface="Times New Roman"/>
            </a:endParaRPr>
          </a:p>
          <a:p>
            <a:pPr marL="0" indent="0">
              <a:buNone/>
            </a:pPr>
            <a:endParaRPr lang="ru-RU" dirty="0"/>
          </a:p>
        </p:txBody>
      </p:sp>
    </p:spTree>
    <p:extLst>
      <p:ext uri="{BB962C8B-B14F-4D97-AF65-F5344CB8AC3E}">
        <p14:creationId xmlns:p14="http://schemas.microsoft.com/office/powerpoint/2010/main" val="3188256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57200" y="836712"/>
            <a:ext cx="8229600" cy="5289451"/>
          </a:xfrm>
        </p:spPr>
        <p:txBody>
          <a:bodyPr>
            <a:normAutofit fontScale="92500"/>
          </a:bodyPr>
          <a:lstStyle/>
          <a:p>
            <a:pPr indent="342900"/>
            <a:r>
              <a:rPr lang="ru-RU" sz="2400" dirty="0">
                <a:solidFill>
                  <a:srgbClr val="000000"/>
                </a:solidFill>
                <a:latin typeface="Times New Roman"/>
                <a:ea typeface="Times New Roman"/>
              </a:rPr>
              <a:t>Маленький ребенок, начиная открывать мир, впитывает в себя потоки сенсорной информации: он разглядывает яркие цветные предметы и игрушки, ощупывает их и тянет в рот, гремит железными крышками и шуршит полиэтиленовыми пакетиками... Ему все интересно, каждая мелочь имеет значение</a:t>
            </a:r>
            <a:r>
              <a:rPr lang="ru-RU" sz="2400" dirty="0" smtClean="0">
                <a:solidFill>
                  <a:srgbClr val="000000"/>
                </a:solidFill>
                <a:latin typeface="Times New Roman"/>
                <a:ea typeface="Times New Roman"/>
              </a:rPr>
              <a:t>.</a:t>
            </a:r>
          </a:p>
          <a:p>
            <a:pPr indent="450215">
              <a:spcAft>
                <a:spcPts val="0"/>
              </a:spcAft>
            </a:pPr>
            <a:r>
              <a:rPr lang="ru-RU" sz="2400" dirty="0" smtClean="0">
                <a:solidFill>
                  <a:srgbClr val="000000"/>
                </a:solidFill>
                <a:latin typeface="Times New Roman"/>
                <a:ea typeface="Times New Roman"/>
              </a:rPr>
              <a:t>При </a:t>
            </a:r>
            <a:r>
              <a:rPr lang="ru-RU" sz="2400" dirty="0">
                <a:solidFill>
                  <a:srgbClr val="000000"/>
                </a:solidFill>
                <a:latin typeface="Times New Roman"/>
                <a:ea typeface="Times New Roman"/>
              </a:rPr>
              <a:t>нормальном течении развития ребенка наступает момент, когда предметный мир с его свойствами постепенно теряет свою </a:t>
            </a:r>
            <a:r>
              <a:rPr lang="ru-RU" sz="2400" dirty="0" err="1">
                <a:solidFill>
                  <a:srgbClr val="000000"/>
                </a:solidFill>
                <a:latin typeface="Times New Roman"/>
                <a:ea typeface="Times New Roman"/>
              </a:rPr>
              <a:t>самоценность</a:t>
            </a:r>
            <a:r>
              <a:rPr lang="ru-RU" sz="2400" dirty="0">
                <a:solidFill>
                  <a:srgbClr val="000000"/>
                </a:solidFill>
                <a:latin typeface="Times New Roman"/>
                <a:ea typeface="Times New Roman"/>
              </a:rPr>
              <a:t> и отступает на второй </a:t>
            </a:r>
            <a:r>
              <a:rPr lang="ru-RU" sz="2400" dirty="0" smtClean="0">
                <a:solidFill>
                  <a:srgbClr val="000000"/>
                </a:solidFill>
                <a:latin typeface="Times New Roman"/>
                <a:ea typeface="Times New Roman"/>
              </a:rPr>
              <a:t>план. На </a:t>
            </a:r>
            <a:r>
              <a:rPr lang="ru-RU" sz="2400" dirty="0">
                <a:solidFill>
                  <a:srgbClr val="000000"/>
                </a:solidFill>
                <a:latin typeface="Times New Roman"/>
                <a:ea typeface="Times New Roman"/>
              </a:rPr>
              <a:t>первый план выступает мир социальных отношений: ребенок усваивает закономерности социальной жизни, взаимоотношений людей. Этот интерес находит свое отражение и развитие прежде всего в сюжетно-ролевой игре</a:t>
            </a:r>
            <a:r>
              <a:rPr lang="ru-RU" sz="2400" dirty="0" smtClean="0">
                <a:solidFill>
                  <a:srgbClr val="000000"/>
                </a:solidFill>
                <a:latin typeface="Times New Roman"/>
                <a:ea typeface="Times New Roman"/>
              </a:rPr>
              <a:t>.</a:t>
            </a:r>
          </a:p>
          <a:p>
            <a:pPr indent="450215">
              <a:spcAft>
                <a:spcPts val="0"/>
              </a:spcAft>
            </a:pPr>
            <a:r>
              <a:rPr lang="ru-RU" sz="2400" dirty="0">
                <a:solidFill>
                  <a:srgbClr val="000000"/>
                </a:solidFill>
                <a:latin typeface="Times New Roman"/>
                <a:ea typeface="Times New Roman"/>
              </a:rPr>
              <a:t>Процесс изучения мира ребенком с </a:t>
            </a:r>
            <a:r>
              <a:rPr lang="ru-RU" sz="2400" dirty="0" smtClean="0">
                <a:solidFill>
                  <a:srgbClr val="000000"/>
                </a:solidFill>
                <a:latin typeface="Times New Roman"/>
                <a:ea typeface="Times New Roman"/>
              </a:rPr>
              <a:t>РАС проходит по-иному.</a:t>
            </a:r>
            <a:endParaRPr lang="ru-RU" sz="2400" dirty="0">
              <a:latin typeface="Times New Roman"/>
              <a:ea typeface="Times New Roman"/>
            </a:endParaRPr>
          </a:p>
          <a:p>
            <a:endParaRPr lang="ru-RU" sz="2000" dirty="0"/>
          </a:p>
        </p:txBody>
      </p:sp>
    </p:spTree>
    <p:extLst>
      <p:ext uri="{BB962C8B-B14F-4D97-AF65-F5344CB8AC3E}">
        <p14:creationId xmlns:p14="http://schemas.microsoft.com/office/powerpoint/2010/main" val="649740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9036496" cy="1008112"/>
          </a:xfrm>
        </p:spPr>
        <p:txBody>
          <a:bodyPr>
            <a:noAutofit/>
          </a:bodyPr>
          <a:lstStyle/>
          <a:p>
            <a:r>
              <a:rPr lang="ru-RU" sz="2400" b="1" dirty="0" smtClean="0">
                <a:solidFill>
                  <a:srgbClr val="000000"/>
                </a:solidFill>
                <a:latin typeface="Times New Roman"/>
                <a:ea typeface="Times New Roman"/>
              </a:rPr>
              <a:t>Закономерности освоения окружающего мира детьми с РАС</a:t>
            </a:r>
            <a:endParaRPr lang="ru-RU" sz="2400" b="1" dirty="0"/>
          </a:p>
        </p:txBody>
      </p:sp>
      <p:sp>
        <p:nvSpPr>
          <p:cNvPr id="3" name="Объект 2"/>
          <p:cNvSpPr>
            <a:spLocks noGrp="1"/>
          </p:cNvSpPr>
          <p:nvPr>
            <p:ph idx="1"/>
          </p:nvPr>
        </p:nvSpPr>
        <p:spPr>
          <a:xfrm>
            <a:off x="467544" y="1196752"/>
            <a:ext cx="8229600" cy="5040560"/>
          </a:xfrm>
        </p:spPr>
        <p:txBody>
          <a:bodyPr>
            <a:normAutofit fontScale="62500" lnSpcReduction="20000"/>
          </a:bodyPr>
          <a:lstStyle/>
          <a:p>
            <a:pPr indent="342900"/>
            <a:r>
              <a:rPr lang="ru-RU" dirty="0" smtClean="0">
                <a:solidFill>
                  <a:srgbClr val="000000"/>
                </a:solidFill>
                <a:latin typeface="Times New Roman"/>
                <a:ea typeface="Times New Roman"/>
              </a:rPr>
              <a:t>для аутичного ребенка сенсорный компонент мира несет в себе особую значимость, которая сохраняет актуальность за пределами раннего возраста. При этом интерес к предмету у аутичного ребенка отделен от той функции, для которой предмет создан. Для такого ребенка многие предметы окружающего мира представляют собой абстрактные объекты, обладающие набором сенсорных свойств. При этом часто ребенок выделяет для себя некие специфические свойства, которые незначимы для нас.</a:t>
            </a:r>
          </a:p>
          <a:p>
            <a:pPr indent="342900"/>
            <a:r>
              <a:rPr lang="ru-RU" dirty="0" smtClean="0">
                <a:solidFill>
                  <a:srgbClr val="000000"/>
                </a:solidFill>
                <a:latin typeface="Times New Roman"/>
                <a:ea typeface="Times New Roman"/>
              </a:rPr>
              <a:t> аутичный ребенок не дифференцирует предметы и материалы по возможностям их использования, действует с ними, не учитывая их свойства, – пробует на вкус все подряд (от стирального порошка и зубной пасты до пластилина и свечки), подбрасывает различные предметы без учета последствий (от куска пенопласта и кубиков до посуды и будильника) и т. п. </a:t>
            </a:r>
          </a:p>
          <a:p>
            <a:pPr indent="342900"/>
            <a:r>
              <a:rPr lang="ru-RU" dirty="0">
                <a:solidFill>
                  <a:srgbClr val="000000"/>
                </a:solidFill>
                <a:latin typeface="Times New Roman"/>
                <a:ea typeface="Times New Roman"/>
              </a:rPr>
              <a:t>интерес к социальному миру самостоятельно не проявляется и не становится важным мотивом жизни и деятельности аутичного ребенка. Аутичный ребенок почти не интересуется игрушками для сюжетно-ролевых игр: у кукольной посуды, мебели, одежды нет ярких сенсорных свойств и характеристик. </a:t>
            </a:r>
            <a:endParaRPr lang="ru-RU" dirty="0" smtClean="0">
              <a:solidFill>
                <a:srgbClr val="000000"/>
              </a:solidFill>
              <a:latin typeface="Times New Roman"/>
              <a:ea typeface="Times New Roman"/>
            </a:endParaRPr>
          </a:p>
          <a:p>
            <a:endParaRPr lang="ru-RU" dirty="0" smtClean="0">
              <a:solidFill>
                <a:srgbClr val="000000"/>
              </a:solidFill>
              <a:latin typeface="Times New Roman"/>
              <a:ea typeface="Times New Roman"/>
            </a:endParaRPr>
          </a:p>
          <a:p>
            <a:endParaRPr lang="ru-RU" dirty="0"/>
          </a:p>
        </p:txBody>
      </p:sp>
    </p:spTree>
    <p:extLst>
      <p:ext uri="{BB962C8B-B14F-4D97-AF65-F5344CB8AC3E}">
        <p14:creationId xmlns:p14="http://schemas.microsoft.com/office/powerpoint/2010/main" val="2507010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92" y="15219"/>
            <a:ext cx="8892480" cy="1037517"/>
          </a:xfrm>
        </p:spPr>
        <p:txBody>
          <a:bodyPr>
            <a:normAutofit/>
          </a:bodyPr>
          <a:lstStyle/>
          <a:p>
            <a:pPr indent="450215">
              <a:lnSpc>
                <a:spcPct val="115000"/>
              </a:lnSpc>
            </a:pPr>
            <a:r>
              <a:rPr lang="ru-RU" sz="2400" b="1" dirty="0">
                <a:solidFill>
                  <a:srgbClr val="000000"/>
                </a:solidFill>
                <a:latin typeface="Times New Roman"/>
                <a:ea typeface="Times New Roman"/>
                <a:cs typeface="Times New Roman"/>
              </a:rPr>
              <a:t>Сенсорные игры как возможность установления </a:t>
            </a:r>
            <a:r>
              <a:rPr lang="ru-RU" sz="2400" b="1" dirty="0" smtClean="0">
                <a:solidFill>
                  <a:srgbClr val="000000"/>
                </a:solidFill>
                <a:latin typeface="Times New Roman"/>
                <a:ea typeface="Times New Roman"/>
                <a:cs typeface="Times New Roman"/>
              </a:rPr>
              <a:t>контакта</a:t>
            </a:r>
            <a:endParaRPr lang="ru-RU" sz="2400" dirty="0"/>
          </a:p>
        </p:txBody>
      </p:sp>
      <p:sp>
        <p:nvSpPr>
          <p:cNvPr id="3" name="Объект 2"/>
          <p:cNvSpPr>
            <a:spLocks noGrp="1"/>
          </p:cNvSpPr>
          <p:nvPr>
            <p:ph idx="1"/>
          </p:nvPr>
        </p:nvSpPr>
        <p:spPr>
          <a:xfrm>
            <a:off x="457200" y="1052736"/>
            <a:ext cx="8229600" cy="5805264"/>
          </a:xfrm>
        </p:spPr>
        <p:txBody>
          <a:bodyPr>
            <a:normAutofit fontScale="70000" lnSpcReduction="20000"/>
          </a:bodyPr>
          <a:lstStyle/>
          <a:p>
            <a:pPr indent="342900"/>
            <a:r>
              <a:rPr lang="ru-RU" dirty="0" smtClean="0">
                <a:solidFill>
                  <a:srgbClr val="000000"/>
                </a:solidFill>
                <a:latin typeface="Times New Roman"/>
                <a:ea typeface="Times New Roman"/>
              </a:rPr>
              <a:t>Мир </a:t>
            </a:r>
            <a:r>
              <a:rPr lang="ru-RU" dirty="0">
                <a:solidFill>
                  <a:srgbClr val="000000"/>
                </a:solidFill>
                <a:latin typeface="Times New Roman"/>
                <a:ea typeface="Times New Roman"/>
              </a:rPr>
              <a:t>предметов и их свойств значим для аутичного ребенка, привлекает его внимание и интерес. В моменты получения сенсорных ощущений ребенок испытывает удовольствие, которое проявляется во всем его облике, а также в степени </a:t>
            </a:r>
            <a:r>
              <a:rPr lang="ru-RU" dirty="0" smtClean="0">
                <a:solidFill>
                  <a:srgbClr val="000000"/>
                </a:solidFill>
                <a:latin typeface="Times New Roman"/>
                <a:ea typeface="Times New Roman"/>
              </a:rPr>
              <a:t>целеустремленности</a:t>
            </a:r>
          </a:p>
          <a:p>
            <a:pPr indent="342900"/>
            <a:r>
              <a:rPr lang="ru-RU" dirty="0">
                <a:solidFill>
                  <a:srgbClr val="000000"/>
                </a:solidFill>
                <a:latin typeface="Times New Roman"/>
                <a:ea typeface="Times New Roman"/>
              </a:rPr>
              <a:t>Отсюда вытекает </a:t>
            </a:r>
            <a:r>
              <a:rPr lang="ru-RU" b="1" dirty="0">
                <a:solidFill>
                  <a:srgbClr val="000000"/>
                </a:solidFill>
                <a:latin typeface="Times New Roman"/>
                <a:ea typeface="Times New Roman"/>
              </a:rPr>
              <a:t>цель </a:t>
            </a:r>
            <a:r>
              <a:rPr lang="ru-RU" dirty="0">
                <a:solidFill>
                  <a:srgbClr val="000000"/>
                </a:solidFill>
                <a:latin typeface="Times New Roman"/>
                <a:ea typeface="Times New Roman"/>
              </a:rPr>
              <a:t>проведения с аутичным ребенком специально организованных </a:t>
            </a:r>
            <a:r>
              <a:rPr lang="ru-RU" b="1" dirty="0">
                <a:solidFill>
                  <a:srgbClr val="000000"/>
                </a:solidFill>
                <a:latin typeface="Times New Roman"/>
                <a:ea typeface="Times New Roman"/>
              </a:rPr>
              <a:t>сенсорных игр – создание эмоционально положительного настроя</a:t>
            </a:r>
            <a:r>
              <a:rPr lang="ru-RU" dirty="0">
                <a:solidFill>
                  <a:srgbClr val="000000"/>
                </a:solidFill>
                <a:latin typeface="Times New Roman"/>
                <a:ea typeface="Times New Roman"/>
              </a:rPr>
              <a:t>. Она подразумевает обязательное участие </a:t>
            </a:r>
            <a:r>
              <a:rPr lang="ru-RU" dirty="0" smtClean="0">
                <a:solidFill>
                  <a:srgbClr val="000000"/>
                </a:solidFill>
                <a:latin typeface="Times New Roman"/>
                <a:ea typeface="Times New Roman"/>
              </a:rPr>
              <a:t>взрослого.</a:t>
            </a:r>
          </a:p>
          <a:p>
            <a:pPr indent="342900"/>
            <a:r>
              <a:rPr lang="ru-RU" dirty="0">
                <a:solidFill>
                  <a:srgbClr val="000000"/>
                </a:solidFill>
                <a:latin typeface="Times New Roman"/>
                <a:ea typeface="Times New Roman"/>
              </a:rPr>
              <a:t>Механизм проведения игры следующий: привлеченный новым ощущением, ребенок соглашается на участие в игре, а полученное удовольствие связывается у него с образом взрослого. </a:t>
            </a:r>
            <a:endParaRPr lang="ru-RU" dirty="0" smtClean="0">
              <a:solidFill>
                <a:srgbClr val="000000"/>
              </a:solidFill>
              <a:latin typeface="Times New Roman"/>
              <a:ea typeface="Times New Roman"/>
            </a:endParaRPr>
          </a:p>
          <a:p>
            <a:pPr indent="342900"/>
            <a:r>
              <a:rPr lang="ru-RU" dirty="0">
                <a:solidFill>
                  <a:srgbClr val="000000"/>
                </a:solidFill>
                <a:latin typeface="Times New Roman"/>
                <a:ea typeface="Times New Roman"/>
              </a:rPr>
              <a:t>Если вы сумеете разделить с ребенком положительные эмоции, разнообразить их и сделать переживание удовольствия более </a:t>
            </a:r>
            <a:r>
              <a:rPr lang="ru-RU" dirty="0">
                <a:solidFill>
                  <a:srgbClr val="000000"/>
                </a:solidFill>
                <a:latin typeface="Times New Roman"/>
                <a:ea typeface="Calibri"/>
              </a:rPr>
              <a:t>насыщенным, то со временем ребенок станет вам доверять и, зная, что с вами интересно, с готовностью пойдет на сотрудничество. </a:t>
            </a:r>
            <a:endParaRPr lang="ru-RU" dirty="0"/>
          </a:p>
        </p:txBody>
      </p:sp>
    </p:spTree>
    <p:extLst>
      <p:ext uri="{BB962C8B-B14F-4D97-AF65-F5344CB8AC3E}">
        <p14:creationId xmlns:p14="http://schemas.microsoft.com/office/powerpoint/2010/main" val="3795022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504056"/>
          </a:xfrm>
        </p:spPr>
        <p:txBody>
          <a:bodyPr>
            <a:normAutofit fontScale="90000"/>
          </a:bodyPr>
          <a:lstStyle/>
          <a:p>
            <a:pPr indent="450215">
              <a:lnSpc>
                <a:spcPct val="115000"/>
              </a:lnSpc>
              <a:spcAft>
                <a:spcPts val="0"/>
              </a:spcAft>
            </a:pPr>
            <a:r>
              <a:rPr lang="ru-RU" sz="2700" b="1" dirty="0" smtClean="0">
                <a:solidFill>
                  <a:srgbClr val="000000"/>
                </a:solidFill>
                <a:latin typeface="Times New Roman"/>
                <a:ea typeface="Times New Roman"/>
                <a:cs typeface="Times New Roman"/>
              </a:rPr>
              <a:t>Проведение </a:t>
            </a:r>
            <a:r>
              <a:rPr lang="ru-RU" sz="2700" b="1" dirty="0">
                <a:solidFill>
                  <a:srgbClr val="000000"/>
                </a:solidFill>
                <a:latin typeface="Times New Roman"/>
                <a:ea typeface="Times New Roman"/>
                <a:cs typeface="Times New Roman"/>
              </a:rPr>
              <a:t>сенсорных игр решает следующие задачи:</a:t>
            </a:r>
            <a:r>
              <a:rPr lang="ru-RU" sz="3600" dirty="0">
                <a:ea typeface="Calibri"/>
                <a:cs typeface="Times New Roman"/>
              </a:rPr>
              <a:t/>
            </a:r>
            <a:br>
              <a:rPr lang="ru-RU" sz="3600" dirty="0">
                <a:ea typeface="Calibri"/>
                <a:cs typeface="Times New Roman"/>
              </a:rPr>
            </a:br>
            <a:endParaRPr lang="ru-RU" dirty="0"/>
          </a:p>
        </p:txBody>
      </p:sp>
      <p:sp>
        <p:nvSpPr>
          <p:cNvPr id="3" name="Объект 2"/>
          <p:cNvSpPr>
            <a:spLocks noGrp="1"/>
          </p:cNvSpPr>
          <p:nvPr>
            <p:ph idx="1"/>
          </p:nvPr>
        </p:nvSpPr>
        <p:spPr/>
        <p:txBody>
          <a:bodyPr>
            <a:normAutofit fontScale="70000" lnSpcReduction="20000"/>
          </a:bodyPr>
          <a:lstStyle/>
          <a:p>
            <a:pPr indent="450215">
              <a:lnSpc>
                <a:spcPct val="115000"/>
              </a:lnSpc>
              <a:spcAft>
                <a:spcPts val="0"/>
              </a:spcAft>
            </a:pPr>
            <a:r>
              <a:rPr lang="ru-RU" dirty="0">
                <a:solidFill>
                  <a:srgbClr val="000000"/>
                </a:solidFill>
                <a:latin typeface="Times New Roman"/>
                <a:ea typeface="Times New Roman"/>
                <a:cs typeface="Times New Roman"/>
              </a:rPr>
              <a:t> </a:t>
            </a:r>
            <a:r>
              <a:rPr lang="ru-RU" b="1" dirty="0">
                <a:solidFill>
                  <a:srgbClr val="000000"/>
                </a:solidFill>
                <a:latin typeface="Times New Roman"/>
                <a:ea typeface="Times New Roman"/>
                <a:cs typeface="Times New Roman"/>
              </a:rPr>
              <a:t>переживание приятных эмоций</a:t>
            </a:r>
            <a:r>
              <a:rPr lang="ru-RU" dirty="0">
                <a:solidFill>
                  <a:srgbClr val="000000"/>
                </a:solidFill>
                <a:latin typeface="Times New Roman"/>
                <a:ea typeface="Times New Roman"/>
                <a:cs typeface="Times New Roman"/>
              </a:rPr>
              <a:t>, что положительно сказывается на настроении и поведении ребенка;</a:t>
            </a:r>
            <a:endParaRPr lang="ru-RU" sz="2400" dirty="0">
              <a:ea typeface="Calibri"/>
              <a:cs typeface="Times New Roman"/>
            </a:endParaRPr>
          </a:p>
          <a:p>
            <a:pPr indent="450215">
              <a:lnSpc>
                <a:spcPct val="115000"/>
              </a:lnSpc>
              <a:spcAft>
                <a:spcPts val="0"/>
              </a:spcAft>
            </a:pPr>
            <a:r>
              <a:rPr lang="ru-RU" dirty="0">
                <a:solidFill>
                  <a:srgbClr val="000000"/>
                </a:solidFill>
                <a:latin typeface="Times New Roman"/>
                <a:ea typeface="Times New Roman"/>
                <a:cs typeface="Times New Roman"/>
              </a:rPr>
              <a:t> </a:t>
            </a:r>
            <a:r>
              <a:rPr lang="ru-RU" b="1" dirty="0">
                <a:solidFill>
                  <a:srgbClr val="000000"/>
                </a:solidFill>
                <a:latin typeface="Times New Roman"/>
                <a:ea typeface="Times New Roman"/>
                <a:cs typeface="Times New Roman"/>
              </a:rPr>
              <a:t>возникновение эмоционального контакта со взрослым</a:t>
            </a:r>
            <a:r>
              <a:rPr lang="ru-RU" dirty="0">
                <a:solidFill>
                  <a:srgbClr val="000000"/>
                </a:solidFill>
                <a:latin typeface="Times New Roman"/>
                <a:ea typeface="Times New Roman"/>
                <a:cs typeface="Times New Roman"/>
              </a:rPr>
              <a:t>, появление в жизни ребенка человека, который понимает его, открывает новые возможности для проведения коррекционной работы и влияния на сам ход дальнейшего развития ребенка;</a:t>
            </a:r>
            <a:endParaRPr lang="ru-RU" sz="2400" dirty="0">
              <a:ea typeface="Calibri"/>
              <a:cs typeface="Times New Roman"/>
            </a:endParaRPr>
          </a:p>
          <a:p>
            <a:pPr indent="450215">
              <a:lnSpc>
                <a:spcPct val="115000"/>
              </a:lnSpc>
              <a:spcAft>
                <a:spcPts val="0"/>
              </a:spcAft>
            </a:pPr>
            <a:r>
              <a:rPr lang="ru-RU" dirty="0">
                <a:solidFill>
                  <a:srgbClr val="000000"/>
                </a:solidFill>
                <a:latin typeface="Times New Roman"/>
                <a:ea typeface="Times New Roman"/>
                <a:cs typeface="Times New Roman"/>
              </a:rPr>
              <a:t> </a:t>
            </a:r>
            <a:r>
              <a:rPr lang="ru-RU" b="1" dirty="0">
                <a:solidFill>
                  <a:srgbClr val="000000"/>
                </a:solidFill>
                <a:latin typeface="Times New Roman"/>
                <a:ea typeface="Times New Roman"/>
                <a:cs typeface="Times New Roman"/>
              </a:rPr>
              <a:t>получение ребенком новой сенсорной информации</a:t>
            </a:r>
            <a:r>
              <a:rPr lang="ru-RU" dirty="0">
                <a:solidFill>
                  <a:srgbClr val="000000"/>
                </a:solidFill>
                <a:latin typeface="Times New Roman"/>
                <a:ea typeface="Times New Roman"/>
                <a:cs typeface="Times New Roman"/>
              </a:rPr>
              <a:t>, что важно для расширения его представлений об окружающем мире;</a:t>
            </a:r>
            <a:endParaRPr lang="ru-RU" sz="2400" dirty="0">
              <a:ea typeface="Calibri"/>
              <a:cs typeface="Times New Roman"/>
            </a:endParaRPr>
          </a:p>
          <a:p>
            <a:pPr indent="450215">
              <a:lnSpc>
                <a:spcPct val="115000"/>
              </a:lnSpc>
              <a:spcAft>
                <a:spcPts val="0"/>
              </a:spcAft>
            </a:pPr>
            <a:r>
              <a:rPr lang="ru-RU" b="1" dirty="0">
                <a:solidFill>
                  <a:srgbClr val="000000"/>
                </a:solidFill>
                <a:latin typeface="Times New Roman"/>
                <a:ea typeface="Times New Roman"/>
                <a:cs typeface="Times New Roman"/>
              </a:rPr>
              <a:t> внесение в игру новых социальных </a:t>
            </a:r>
            <a:r>
              <a:rPr lang="ru-RU" b="1" dirty="0" smtClean="0">
                <a:solidFill>
                  <a:srgbClr val="000000"/>
                </a:solidFill>
                <a:latin typeface="Times New Roman"/>
                <a:ea typeface="Times New Roman"/>
                <a:cs typeface="Times New Roman"/>
              </a:rPr>
              <a:t>смыслов</a:t>
            </a:r>
            <a:r>
              <a:rPr lang="ru-RU" b="1" dirty="0">
                <a:solidFill>
                  <a:srgbClr val="000000"/>
                </a:solidFill>
                <a:latin typeface="Times New Roman"/>
                <a:ea typeface="Times New Roman"/>
                <a:cs typeface="Times New Roman"/>
              </a:rPr>
              <a:t> </a:t>
            </a:r>
            <a:r>
              <a:rPr lang="ru-RU" dirty="0">
                <a:solidFill>
                  <a:srgbClr val="000000"/>
                </a:solidFill>
                <a:latin typeface="Times New Roman"/>
                <a:ea typeface="Times New Roman"/>
                <a:cs typeface="Times New Roman"/>
              </a:rPr>
              <a:t>посредством введения сюжетов, что в целом приближает ребенка к миру людей, дает новые представления о социальных взаимоотношениях.</a:t>
            </a:r>
            <a:endParaRPr lang="ru-RU" sz="2400" dirty="0">
              <a:ea typeface="Calibri"/>
              <a:cs typeface="Times New Roman"/>
            </a:endParaRPr>
          </a:p>
        </p:txBody>
      </p:sp>
    </p:spTree>
    <p:extLst>
      <p:ext uri="{BB962C8B-B14F-4D97-AF65-F5344CB8AC3E}">
        <p14:creationId xmlns:p14="http://schemas.microsoft.com/office/powerpoint/2010/main" val="509157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a:ea typeface="Calibri"/>
              </a:rPr>
              <a:t> </a:t>
            </a:r>
            <a:r>
              <a:rPr lang="ru-RU" b="1" dirty="0">
                <a:latin typeface="Times New Roman"/>
                <a:ea typeface="Calibri"/>
              </a:rPr>
              <a:t>А</a:t>
            </a:r>
            <a:r>
              <a:rPr lang="ru-RU" b="1" dirty="0" smtClean="0">
                <a:latin typeface="Times New Roman"/>
                <a:ea typeface="Calibri"/>
              </a:rPr>
              <a:t>утизм - </a:t>
            </a:r>
            <a:endParaRPr lang="ru-RU" b="1" dirty="0"/>
          </a:p>
        </p:txBody>
      </p:sp>
      <p:sp>
        <p:nvSpPr>
          <p:cNvPr id="3" name="Объект 2"/>
          <p:cNvSpPr>
            <a:spLocks noGrp="1"/>
          </p:cNvSpPr>
          <p:nvPr>
            <p:ph idx="1"/>
          </p:nvPr>
        </p:nvSpPr>
        <p:spPr>
          <a:xfrm>
            <a:off x="899592" y="1600200"/>
            <a:ext cx="7787208" cy="4525963"/>
          </a:xfrm>
        </p:spPr>
        <p:txBody>
          <a:bodyPr>
            <a:normAutofit fontScale="92500" lnSpcReduction="20000"/>
          </a:bodyPr>
          <a:lstStyle/>
          <a:p>
            <a:pPr lvl="0" indent="0" algn="ctr">
              <a:lnSpc>
                <a:spcPct val="115000"/>
              </a:lnSpc>
              <a:buNone/>
            </a:pPr>
            <a:r>
              <a:rPr lang="ru-RU" sz="2800" dirty="0">
                <a:latin typeface="Times New Roman" panose="02020603050405020304" pitchFamily="18" charset="0"/>
                <a:cs typeface="Times New Roman" panose="02020603050405020304" pitchFamily="18" charset="0"/>
              </a:rPr>
              <a:t>это «отрыв от реальности, уход в себя, отсутствие или парадоксальность реакций на внешние воздействия, пассивность и </a:t>
            </a:r>
            <a:r>
              <a:rPr lang="ru-RU" sz="2800" dirty="0" err="1">
                <a:latin typeface="Times New Roman" panose="02020603050405020304" pitchFamily="18" charset="0"/>
                <a:cs typeface="Times New Roman" panose="02020603050405020304" pitchFamily="18" charset="0"/>
              </a:rPr>
              <a:t>сверхранимость</a:t>
            </a:r>
            <a:r>
              <a:rPr lang="ru-RU" sz="2800" dirty="0">
                <a:latin typeface="Times New Roman" panose="02020603050405020304" pitchFamily="18" charset="0"/>
                <a:cs typeface="Times New Roman" panose="02020603050405020304" pitchFamily="18" charset="0"/>
              </a:rPr>
              <a:t> в контактах со средой» (К.С. Лебединская</a:t>
            </a:r>
            <a:r>
              <a:rPr lang="ru-RU" sz="2800" dirty="0" smtClean="0">
                <a:latin typeface="Times New Roman" panose="02020603050405020304" pitchFamily="18" charset="0"/>
                <a:cs typeface="Times New Roman" panose="02020603050405020304" pitchFamily="18" charset="0"/>
              </a:rPr>
              <a:t>).</a:t>
            </a:r>
          </a:p>
          <a:p>
            <a:pPr lvl="0" indent="0" algn="ctr">
              <a:lnSpc>
                <a:spcPct val="115000"/>
              </a:lnSpc>
              <a:buNone/>
            </a:pPr>
            <a:endParaRPr lang="ru-RU" sz="2800" dirty="0">
              <a:latin typeface="Times New Roman" panose="02020603050405020304" pitchFamily="18" charset="0"/>
              <a:cs typeface="Times New Roman" panose="02020603050405020304" pitchFamily="18" charset="0"/>
            </a:endParaRPr>
          </a:p>
          <a:p>
            <a:pPr indent="0" algn="ctr">
              <a:lnSpc>
                <a:spcPct val="115000"/>
              </a:lnSpc>
              <a:spcAft>
                <a:spcPts val="0"/>
              </a:spcAft>
              <a:buNone/>
            </a:pPr>
            <a:r>
              <a:rPr lang="ru-RU" sz="2800" dirty="0" smtClean="0">
                <a:latin typeface="Times New Roman" panose="02020603050405020304" pitchFamily="18" charset="0"/>
                <a:cs typeface="Times New Roman" panose="02020603050405020304" pitchFamily="18" charset="0"/>
              </a:rPr>
              <a:t>Расстройства аутистического спектра -  </a:t>
            </a:r>
            <a:r>
              <a:rPr lang="ru-RU" sz="2800" dirty="0" smtClean="0">
                <a:latin typeface="Times New Roman"/>
                <a:ea typeface="Calibri"/>
                <a:cs typeface="Times New Roman"/>
              </a:rPr>
              <a:t>распространённое нарушение психического развития ребёнка. Встречается примерно  в 3-6 случаях на 10000 детей, обнаруживаясь у мальчиков в 3-4 раза чаще, </a:t>
            </a:r>
          </a:p>
          <a:p>
            <a:pPr indent="0" algn="ctr">
              <a:lnSpc>
                <a:spcPct val="115000"/>
              </a:lnSpc>
              <a:spcAft>
                <a:spcPts val="0"/>
              </a:spcAft>
              <a:buNone/>
            </a:pPr>
            <a:r>
              <a:rPr lang="ru-RU" sz="2800" dirty="0" smtClean="0">
                <a:latin typeface="Times New Roman"/>
                <a:ea typeface="Calibri"/>
                <a:cs typeface="Times New Roman"/>
              </a:rPr>
              <a:t>чем у девочек.</a:t>
            </a:r>
          </a:p>
          <a:p>
            <a:pPr indent="0" algn="ctr">
              <a:lnSpc>
                <a:spcPct val="115000"/>
              </a:lnSpc>
              <a:spcAft>
                <a:spcPts val="0"/>
              </a:spcAft>
              <a:buNone/>
            </a:pPr>
            <a:endParaRPr lang="ru-RU" sz="2800" dirty="0" smtClean="0">
              <a:ea typeface="Calibri"/>
              <a:cs typeface="Times New Roman"/>
            </a:endParaRPr>
          </a:p>
        </p:txBody>
      </p:sp>
    </p:spTree>
    <p:extLst>
      <p:ext uri="{BB962C8B-B14F-4D97-AF65-F5344CB8AC3E}">
        <p14:creationId xmlns:p14="http://schemas.microsoft.com/office/powerpoint/2010/main" val="80763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00808"/>
            <a:ext cx="8229600" cy="1008112"/>
          </a:xfrm>
        </p:spPr>
        <p:txBody>
          <a:bodyPr>
            <a:normAutofit fontScale="90000"/>
          </a:bodyPr>
          <a:lstStyle/>
          <a:p>
            <a:pPr>
              <a:lnSpc>
                <a:spcPct val="200000"/>
              </a:lnSpc>
            </a:pPr>
            <a:r>
              <a:rPr lang="ru-RU" sz="3600" b="1" u="sng" dirty="0">
                <a:solidFill>
                  <a:srgbClr val="000000"/>
                </a:solidFill>
                <a:latin typeface="Times New Roman" panose="02020603050405020304" pitchFamily="18" charset="0"/>
                <a:cs typeface="Times New Roman" panose="02020603050405020304" pitchFamily="18" charset="0"/>
              </a:rPr>
              <a:t>Виды сенсорных </a:t>
            </a:r>
            <a:r>
              <a:rPr lang="ru-RU" sz="3600" b="1" u="sng" dirty="0" smtClean="0">
                <a:solidFill>
                  <a:srgbClr val="000000"/>
                </a:solidFill>
                <a:latin typeface="Times New Roman" panose="02020603050405020304" pitchFamily="18" charset="0"/>
                <a:cs typeface="Times New Roman" panose="02020603050405020304" pitchFamily="18" charset="0"/>
              </a:rPr>
              <a:t>игр.</a:t>
            </a:r>
            <a:br>
              <a:rPr lang="ru-RU" sz="3600" b="1" u="sng" dirty="0" smtClean="0">
                <a:solidFill>
                  <a:srgbClr val="000000"/>
                </a:solidFill>
                <a:latin typeface="Times New Roman" panose="02020603050405020304" pitchFamily="18" charset="0"/>
                <a:cs typeface="Times New Roman" panose="02020603050405020304" pitchFamily="18" charset="0"/>
              </a:rPr>
            </a:br>
            <a:r>
              <a:rPr lang="ru-RU" sz="3100" b="1" dirty="0" smtClean="0">
                <a:solidFill>
                  <a:srgbClr val="000000"/>
                </a:solidFill>
                <a:latin typeface="Times New Roman" panose="02020603050405020304" pitchFamily="18" charset="0"/>
                <a:cs typeface="Times New Roman" panose="02020603050405020304" pitchFamily="18" charset="0"/>
              </a:rPr>
              <a:t>Игры с водой</a:t>
            </a:r>
            <a:br>
              <a:rPr lang="ru-RU" sz="3100" b="1" dirty="0" smtClean="0">
                <a:solidFill>
                  <a:srgbClr val="000000"/>
                </a:solidFill>
                <a:latin typeface="Times New Roman" panose="02020603050405020304" pitchFamily="18" charset="0"/>
                <a:cs typeface="Times New Roman" panose="02020603050405020304" pitchFamily="18" charset="0"/>
              </a:rPr>
            </a:br>
            <a:r>
              <a:rPr lang="ru-RU" b="1" dirty="0">
                <a:solidFill>
                  <a:srgbClr val="000000"/>
                </a:solidFill>
                <a:latin typeface="Segoe UI"/>
              </a:rPr>
              <a:t/>
            </a:r>
            <a:br>
              <a:rPr lang="ru-RU" b="1" dirty="0">
                <a:solidFill>
                  <a:srgbClr val="000000"/>
                </a:solidFill>
                <a:latin typeface="Segoe UI"/>
              </a:rPr>
            </a:br>
            <a:endParaRPr lang="ru-RU" dirty="0"/>
          </a:p>
        </p:txBody>
      </p:sp>
      <p:sp>
        <p:nvSpPr>
          <p:cNvPr id="3" name="Объект 2"/>
          <p:cNvSpPr>
            <a:spLocks noGrp="1"/>
          </p:cNvSpPr>
          <p:nvPr>
            <p:ph idx="1"/>
          </p:nvPr>
        </p:nvSpPr>
        <p:spPr>
          <a:xfrm>
            <a:off x="457200" y="1916832"/>
            <a:ext cx="8229600" cy="4209331"/>
          </a:xfrm>
        </p:spPr>
        <p:txBody>
          <a:bodyPr>
            <a:normAutofit fontScale="70000" lnSpcReduction="20000"/>
          </a:bodyPr>
          <a:lstStyle/>
          <a:p>
            <a:pPr>
              <a:spcBef>
                <a:spcPts val="600"/>
              </a:spcBef>
              <a:spcAft>
                <a:spcPts val="600"/>
              </a:spcAft>
            </a:pPr>
            <a:r>
              <a:rPr lang="ru-RU" dirty="0">
                <a:solidFill>
                  <a:srgbClr val="000000"/>
                </a:solidFill>
                <a:latin typeface="Times New Roman" panose="02020603050405020304" pitchFamily="18" charset="0"/>
                <a:ea typeface="Times New Roman"/>
                <a:cs typeface="Times New Roman" panose="02020603050405020304" pitchFamily="18" charset="0"/>
              </a:rPr>
              <a:t>Возня с водой, переливание и брызгание особенно любимы детьми. </a:t>
            </a:r>
            <a:endParaRPr lang="ru-RU" dirty="0" smtClean="0">
              <a:solidFill>
                <a:srgbClr val="000000"/>
              </a:solidFill>
              <a:latin typeface="Times New Roman" panose="02020603050405020304" pitchFamily="18" charset="0"/>
              <a:ea typeface="Times New Roman"/>
              <a:cs typeface="Times New Roman" panose="02020603050405020304" pitchFamily="18" charset="0"/>
            </a:endParaRPr>
          </a:p>
          <a:p>
            <a:pPr>
              <a:lnSpc>
                <a:spcPct val="115000"/>
              </a:lnSpc>
              <a:spcBef>
                <a:spcPts val="600"/>
              </a:spcBef>
              <a:spcAft>
                <a:spcPts val="600"/>
              </a:spcAft>
            </a:pPr>
            <a:r>
              <a:rPr lang="ru-RU" dirty="0">
                <a:solidFill>
                  <a:srgbClr val="000000"/>
                </a:solidFill>
                <a:latin typeface="Times New Roman" panose="02020603050405020304" pitchFamily="18" charset="0"/>
                <a:ea typeface="Times New Roman"/>
                <a:cs typeface="Times New Roman" panose="02020603050405020304" pitchFamily="18" charset="0"/>
              </a:rPr>
              <a:t>Игры с водой имеют и терапевтический эффект. Сама фактура воды оказывает приятно-успокаивающее воздействие, дает эмоциональную разрядку. Поэтому полезно посещать бассейн: ребенок не только учится плавать, закаляет здоровье, но и может сбросить отрицательные эмоции и получить положительный заряд энергии.</a:t>
            </a:r>
            <a:endParaRPr lang="ru-RU" sz="2400" dirty="0">
              <a:latin typeface="Times New Roman" panose="02020603050405020304" pitchFamily="18" charset="0"/>
              <a:ea typeface="Calibri"/>
              <a:cs typeface="Times New Roman" panose="02020603050405020304" pitchFamily="18" charset="0"/>
            </a:endParaRPr>
          </a:p>
          <a:p>
            <a:pPr>
              <a:spcBef>
                <a:spcPts val="600"/>
              </a:spcBef>
              <a:spcAft>
                <a:spcPts val="600"/>
              </a:spcAft>
            </a:pPr>
            <a:r>
              <a:rPr lang="ru-RU" dirty="0">
                <a:solidFill>
                  <a:srgbClr val="000000"/>
                </a:solidFill>
                <a:latin typeface="Times New Roman" panose="02020603050405020304" pitchFamily="18" charset="0"/>
                <a:ea typeface="Times New Roman"/>
                <a:cs typeface="Times New Roman" panose="02020603050405020304" pitchFamily="18" charset="0"/>
              </a:rPr>
              <a:t>С учетом терапевтических свойств воды весьма вероятно, что сенсорная игра плавно перетечет в игру терапевтическую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3755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075240" cy="1368152"/>
          </a:xfrm>
        </p:spPr>
        <p:txBody>
          <a:bodyPr>
            <a:normAutofit/>
          </a:bodyPr>
          <a:lstStyle/>
          <a:p>
            <a:pPr>
              <a:lnSpc>
                <a:spcPct val="115000"/>
              </a:lnSpc>
              <a:spcAft>
                <a:spcPts val="2100"/>
              </a:spcAft>
            </a:pPr>
            <a:r>
              <a:rPr lang="ru-RU" sz="3200" b="1" u="sng" dirty="0">
                <a:solidFill>
                  <a:srgbClr val="000000"/>
                </a:solidFill>
                <a:latin typeface="Times New Roman" panose="02020603050405020304" pitchFamily="18" charset="0"/>
                <a:cs typeface="Times New Roman" panose="02020603050405020304" pitchFamily="18" charset="0"/>
              </a:rPr>
              <a:t>Виды сенсорных игр.</a:t>
            </a:r>
            <a:br>
              <a:rPr lang="ru-RU" sz="3200" b="1" u="sng" dirty="0">
                <a:solidFill>
                  <a:srgbClr val="000000"/>
                </a:solidFill>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87624" y="1412776"/>
            <a:ext cx="7499176" cy="4713387"/>
          </a:xfrm>
        </p:spPr>
        <p:txBody>
          <a:bodyPr>
            <a:noAutofit/>
          </a:bodyPr>
          <a:lstStyle/>
          <a:p>
            <a:pPr indent="450215">
              <a:lnSpc>
                <a:spcPct val="115000"/>
              </a:lnSpc>
              <a:spcAft>
                <a:spcPts val="0"/>
              </a:spcAft>
            </a:pPr>
            <a:r>
              <a:rPr lang="ru-RU" sz="2400" dirty="0" smtClean="0">
                <a:latin typeface="Times New Roman" panose="02020603050405020304" pitchFamily="18" charset="0"/>
                <a:ea typeface="Calibri"/>
                <a:cs typeface="Times New Roman" panose="02020603050405020304" pitchFamily="18" charset="0"/>
              </a:rPr>
              <a:t>Игры с красками</a:t>
            </a:r>
          </a:p>
          <a:p>
            <a:pPr indent="450215">
              <a:lnSpc>
                <a:spcPct val="115000"/>
              </a:lnSpc>
              <a:spcAft>
                <a:spcPts val="0"/>
              </a:spcAft>
            </a:pPr>
            <a:r>
              <a:rPr lang="ru-RU" sz="2400" dirty="0" smtClean="0">
                <a:latin typeface="Times New Roman" panose="02020603050405020304" pitchFamily="18" charset="0"/>
                <a:ea typeface="Calibri"/>
                <a:cs typeface="Times New Roman" panose="02020603050405020304" pitchFamily="18" charset="0"/>
              </a:rPr>
              <a:t>Игры с мыльными пузырями</a:t>
            </a:r>
          </a:p>
          <a:p>
            <a:pPr indent="450215">
              <a:lnSpc>
                <a:spcPct val="115000"/>
              </a:lnSpc>
              <a:spcAft>
                <a:spcPts val="0"/>
              </a:spcAft>
            </a:pPr>
            <a:r>
              <a:rPr lang="ru-RU" sz="2400" dirty="0" smtClean="0">
                <a:latin typeface="Times New Roman" panose="02020603050405020304" pitchFamily="18" charset="0"/>
                <a:ea typeface="Calibri"/>
                <a:cs typeface="Times New Roman" panose="02020603050405020304" pitchFamily="18" charset="0"/>
              </a:rPr>
              <a:t>Игры со свечами</a:t>
            </a:r>
          </a:p>
          <a:p>
            <a:pPr indent="450215">
              <a:lnSpc>
                <a:spcPct val="115000"/>
              </a:lnSpc>
              <a:spcAft>
                <a:spcPts val="0"/>
              </a:spcAft>
            </a:pPr>
            <a:r>
              <a:rPr lang="ru-RU" sz="2400" dirty="0" smtClean="0">
                <a:latin typeface="Times New Roman" panose="02020603050405020304" pitchFamily="18" charset="0"/>
                <a:ea typeface="Calibri"/>
                <a:cs typeface="Times New Roman" panose="02020603050405020304" pitchFamily="18" charset="0"/>
              </a:rPr>
              <a:t>Игры со светом и тенями</a:t>
            </a:r>
          </a:p>
          <a:p>
            <a:pPr indent="450215">
              <a:lnSpc>
                <a:spcPct val="115000"/>
              </a:lnSpc>
              <a:spcAft>
                <a:spcPts val="0"/>
              </a:spcAft>
            </a:pPr>
            <a:r>
              <a:rPr lang="ru-RU" sz="2400" dirty="0" smtClean="0">
                <a:latin typeface="Times New Roman" panose="02020603050405020304" pitchFamily="18" charset="0"/>
                <a:ea typeface="Calibri"/>
                <a:cs typeface="Times New Roman" panose="02020603050405020304" pitchFamily="18" charset="0"/>
              </a:rPr>
              <a:t>Игры со льдом</a:t>
            </a:r>
          </a:p>
          <a:p>
            <a:pPr indent="450215">
              <a:lnSpc>
                <a:spcPct val="115000"/>
              </a:lnSpc>
              <a:spcAft>
                <a:spcPts val="0"/>
              </a:spcAft>
            </a:pPr>
            <a:r>
              <a:rPr lang="ru-RU" sz="2400" dirty="0" smtClean="0">
                <a:latin typeface="Times New Roman" panose="02020603050405020304" pitchFamily="18" charset="0"/>
                <a:ea typeface="Calibri"/>
                <a:cs typeface="Times New Roman" panose="02020603050405020304" pitchFamily="18" charset="0"/>
              </a:rPr>
              <a:t>Игры с крупами</a:t>
            </a:r>
          </a:p>
          <a:p>
            <a:pPr indent="450215">
              <a:lnSpc>
                <a:spcPct val="115000"/>
              </a:lnSpc>
              <a:spcAft>
                <a:spcPts val="0"/>
              </a:spcAft>
            </a:pPr>
            <a:r>
              <a:rPr lang="ru-RU" sz="2400" dirty="0" smtClean="0">
                <a:latin typeface="Times New Roman" panose="02020603050405020304" pitchFamily="18" charset="0"/>
                <a:ea typeface="Calibri"/>
                <a:cs typeface="Times New Roman" panose="02020603050405020304" pitchFamily="18" charset="0"/>
              </a:rPr>
              <a:t>Игры с пластичными материалами</a:t>
            </a:r>
          </a:p>
          <a:p>
            <a:pPr indent="450215">
              <a:lnSpc>
                <a:spcPct val="115000"/>
              </a:lnSpc>
              <a:spcAft>
                <a:spcPts val="0"/>
              </a:spcAft>
            </a:pPr>
            <a:r>
              <a:rPr lang="ru-RU" sz="2400" dirty="0" smtClean="0">
                <a:latin typeface="Times New Roman" panose="02020603050405020304" pitchFamily="18" charset="0"/>
                <a:ea typeface="Calibri"/>
                <a:cs typeface="Times New Roman" panose="02020603050405020304" pitchFamily="18" charset="0"/>
              </a:rPr>
              <a:t>Игры со звуками</a:t>
            </a:r>
          </a:p>
          <a:p>
            <a:pPr indent="450215">
              <a:lnSpc>
                <a:spcPct val="115000"/>
              </a:lnSpc>
              <a:spcAft>
                <a:spcPts val="0"/>
              </a:spcAft>
            </a:pPr>
            <a:r>
              <a:rPr lang="ru-RU" sz="2400" dirty="0" smtClean="0">
                <a:latin typeface="Times New Roman" panose="02020603050405020304" pitchFamily="18" charset="0"/>
                <a:ea typeface="Calibri"/>
                <a:cs typeface="Times New Roman" panose="02020603050405020304" pitchFamily="18" charset="0"/>
              </a:rPr>
              <a:t>Игры с ритмами</a:t>
            </a:r>
          </a:p>
          <a:p>
            <a:pPr indent="450215">
              <a:lnSpc>
                <a:spcPct val="115000"/>
              </a:lnSpc>
              <a:spcAft>
                <a:spcPts val="0"/>
              </a:spcAft>
            </a:pPr>
            <a:r>
              <a:rPr lang="ru-RU" sz="2400" dirty="0" smtClean="0">
                <a:latin typeface="Times New Roman" panose="02020603050405020304" pitchFamily="18" charset="0"/>
                <a:ea typeface="Calibri"/>
                <a:cs typeface="Times New Roman" panose="02020603050405020304" pitchFamily="18" charset="0"/>
              </a:rPr>
              <a:t>Игры с движениями и тактильными ощущениями</a:t>
            </a:r>
            <a:endParaRPr lang="ru-RU"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4356483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580926"/>
          </a:xfrm>
        </p:spPr>
        <p:txBody>
          <a:bodyPr>
            <a:normAutofit fontScale="90000"/>
          </a:bodyPr>
          <a:lstStyle/>
          <a:p>
            <a:pPr indent="450215">
              <a:lnSpc>
                <a:spcPct val="115000"/>
              </a:lnSpc>
            </a:pPr>
            <a:r>
              <a:rPr lang="ru-RU" sz="2700" b="1" dirty="0" smtClean="0">
                <a:solidFill>
                  <a:srgbClr val="000000"/>
                </a:solidFill>
                <a:latin typeface="Times New Roman" panose="02020603050405020304" pitchFamily="18" charset="0"/>
                <a:ea typeface="Times New Roman"/>
                <a:cs typeface="Times New Roman" panose="02020603050405020304" pitchFamily="18" charset="0"/>
              </a:rPr>
              <a:t>Преодоление </a:t>
            </a:r>
            <a:r>
              <a:rPr lang="ru-RU" sz="2700" b="1" dirty="0">
                <a:solidFill>
                  <a:srgbClr val="000000"/>
                </a:solidFill>
                <a:latin typeface="Times New Roman" panose="02020603050405020304" pitchFamily="18" charset="0"/>
                <a:ea typeface="Times New Roman"/>
                <a:cs typeface="Times New Roman" panose="02020603050405020304" pitchFamily="18" charset="0"/>
              </a:rPr>
              <a:t>затруднений, возникающих в ходе игр</a:t>
            </a:r>
            <a:r>
              <a:rPr lang="ru-RU" sz="3200" dirty="0">
                <a:ea typeface="Calibri"/>
                <a:cs typeface="Times New Roman"/>
              </a:rPr>
              <a:t/>
            </a:r>
            <a:br>
              <a:rPr lang="ru-RU" sz="3200" dirty="0">
                <a:ea typeface="Calibri"/>
                <a:cs typeface="Times New Roman"/>
              </a:rPr>
            </a:br>
            <a:endParaRPr lang="ru-RU" dirty="0"/>
          </a:p>
        </p:txBody>
      </p:sp>
      <p:sp>
        <p:nvSpPr>
          <p:cNvPr id="3" name="Объект 2"/>
          <p:cNvSpPr>
            <a:spLocks noGrp="1"/>
          </p:cNvSpPr>
          <p:nvPr>
            <p:ph idx="1"/>
          </p:nvPr>
        </p:nvSpPr>
        <p:spPr>
          <a:xfrm>
            <a:off x="457200" y="1268760"/>
            <a:ext cx="8229600" cy="5328592"/>
          </a:xfrm>
        </p:spPr>
        <p:txBody>
          <a:bodyPr>
            <a:normAutofit fontScale="77500" lnSpcReduction="20000"/>
          </a:bodyPr>
          <a:lstStyle/>
          <a:p>
            <a:pPr indent="342900">
              <a:spcBef>
                <a:spcPts val="600"/>
              </a:spcBef>
              <a:spcAft>
                <a:spcPts val="600"/>
              </a:spcAft>
            </a:pPr>
            <a:r>
              <a:rPr lang="ru-RU" sz="2900" dirty="0" smtClean="0">
                <a:solidFill>
                  <a:srgbClr val="000000"/>
                </a:solidFill>
                <a:latin typeface="Times New Roman" panose="02020603050405020304" pitchFamily="18" charset="0"/>
                <a:ea typeface="Times New Roman"/>
                <a:cs typeface="Times New Roman" panose="02020603050405020304" pitchFamily="18" charset="0"/>
              </a:rPr>
              <a:t>Если ребенок не включается в игру, не обращает внимания на ваши действия либо выражает протест, не настаивайте. Но обязательно попробуйте в следующий раз. Если же вы видите, что ребенку понравилась игра, но он остается пассивным, не останавливайтесь, продолжайте осуществлять игровые действия, комментируйте их так, словно вы действуете вместе с ребенком, «введите» в игру любимую игрушку.</a:t>
            </a:r>
          </a:p>
          <a:p>
            <a:pPr indent="342900">
              <a:spcBef>
                <a:spcPts val="600"/>
              </a:spcBef>
              <a:spcAft>
                <a:spcPts val="600"/>
              </a:spcAft>
            </a:pPr>
            <a:r>
              <a:rPr lang="ru-RU" sz="2900" dirty="0">
                <a:solidFill>
                  <a:srgbClr val="000000"/>
                </a:solidFill>
                <a:latin typeface="Times New Roman" panose="02020603050405020304" pitchFamily="18" charset="0"/>
                <a:ea typeface="Times New Roman"/>
                <a:cs typeface="Times New Roman" panose="02020603050405020304" pitchFamily="18" charset="0"/>
              </a:rPr>
              <a:t>предлагайте новое постепенно и маленькими порциями. Помните, что ребенка могут испугать те новые яркие впечатления, которые вы ему предлагаете. </a:t>
            </a:r>
            <a:r>
              <a:rPr lang="ru-RU" sz="2900" dirty="0" smtClean="0">
                <a:solidFill>
                  <a:srgbClr val="000000"/>
                </a:solidFill>
                <a:latin typeface="Times New Roman" panose="02020603050405020304" pitchFamily="18" charset="0"/>
                <a:ea typeface="Times New Roman"/>
                <a:cs typeface="Times New Roman" panose="02020603050405020304" pitchFamily="18" charset="0"/>
              </a:rPr>
              <a:t>Внимательно </a:t>
            </a:r>
            <a:r>
              <a:rPr lang="ru-RU" sz="2900" dirty="0">
                <a:solidFill>
                  <a:srgbClr val="000000"/>
                </a:solidFill>
                <a:latin typeface="Times New Roman" panose="02020603050405020304" pitchFamily="18" charset="0"/>
                <a:ea typeface="Times New Roman"/>
                <a:cs typeface="Times New Roman" panose="02020603050405020304" pitchFamily="18" charset="0"/>
              </a:rPr>
              <a:t>следите за реакцией ребенка и при первых признаках тревоги или страха немедленно прекратите игру</a:t>
            </a:r>
            <a:r>
              <a:rPr lang="ru-RU" sz="2900" dirty="0" smtClean="0">
                <a:solidFill>
                  <a:srgbClr val="000000"/>
                </a:solidFill>
                <a:latin typeface="Times New Roman" panose="02020603050405020304" pitchFamily="18" charset="0"/>
                <a:ea typeface="Times New Roman"/>
                <a:cs typeface="Times New Roman" panose="02020603050405020304" pitchFamily="18" charset="0"/>
              </a:rPr>
              <a:t>.</a:t>
            </a:r>
          </a:p>
          <a:p>
            <a:pPr indent="450215">
              <a:spcBef>
                <a:spcPts val="600"/>
              </a:spcBef>
              <a:spcAft>
                <a:spcPts val="600"/>
              </a:spcAft>
            </a:pPr>
            <a:r>
              <a:rPr lang="ru-RU" sz="2900" dirty="0">
                <a:solidFill>
                  <a:srgbClr val="000000"/>
                </a:solidFill>
                <a:latin typeface="Times New Roman" panose="02020603050405020304" pitchFamily="18" charset="0"/>
                <a:ea typeface="Times New Roman"/>
                <a:cs typeface="Times New Roman" panose="02020603050405020304" pitchFamily="18" charset="0"/>
              </a:rPr>
              <a:t>Понравившаяся ребенку игра потребует </a:t>
            </a:r>
            <a:r>
              <a:rPr lang="ru-RU" sz="2900" dirty="0">
                <a:latin typeface="Times New Roman" panose="02020603050405020304" pitchFamily="18" charset="0"/>
                <a:ea typeface="Times New Roman"/>
                <a:cs typeface="Times New Roman" panose="02020603050405020304" pitchFamily="18" charset="0"/>
              </a:rPr>
              <a:t>повторений. Не противьтесь его просьбам повторить игровые действия вновь и вновь – ему необходимо время, чтобы обжить новые ощущения.</a:t>
            </a:r>
          </a:p>
          <a:p>
            <a:pPr>
              <a:spcAft>
                <a:spcPts val="0"/>
              </a:spcAft>
            </a:pPr>
            <a:endParaRPr lang="ru-RU" sz="2800" dirty="0">
              <a:latin typeface="Times New Roman"/>
              <a:ea typeface="Times New Roman"/>
            </a:endParaRPr>
          </a:p>
          <a:p>
            <a:endParaRPr lang="ru-RU" dirty="0" smtClean="0">
              <a:solidFill>
                <a:srgbClr val="000000"/>
              </a:solidFill>
              <a:latin typeface="Segoe UI"/>
              <a:ea typeface="Times New Roman"/>
            </a:endParaRPr>
          </a:p>
          <a:p>
            <a:endParaRPr lang="ru-RU" dirty="0"/>
          </a:p>
        </p:txBody>
      </p:sp>
    </p:spTree>
    <p:extLst>
      <p:ext uri="{BB962C8B-B14F-4D97-AF65-F5344CB8AC3E}">
        <p14:creationId xmlns:p14="http://schemas.microsoft.com/office/powerpoint/2010/main" val="14817043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476672"/>
            <a:ext cx="8435280" cy="5649491"/>
          </a:xfrm>
        </p:spPr>
        <p:txBody>
          <a:bodyPr>
            <a:noAutofit/>
          </a:bodyPr>
          <a:lstStyle/>
          <a:p>
            <a:pPr indent="342900"/>
            <a:r>
              <a:rPr lang="ru-RU" sz="2000" dirty="0">
                <a:solidFill>
                  <a:srgbClr val="000000"/>
                </a:solidFill>
                <a:latin typeface="Times New Roman" panose="02020603050405020304" pitchFamily="18" charset="0"/>
                <a:ea typeface="Calibri"/>
                <a:cs typeface="Times New Roman" panose="02020603050405020304" pitchFamily="18" charset="0"/>
              </a:rPr>
              <a:t>Учитывайте, что произвольное внимание ребенка кратковременно и неустойчиво. Поэтому, если в игре уже появилась сюжетная линия, </a:t>
            </a:r>
            <a:r>
              <a:rPr lang="ru-RU" sz="2000" dirty="0">
                <a:latin typeface="Times New Roman" panose="02020603050405020304" pitchFamily="18" charset="0"/>
                <a:cs typeface="Times New Roman" panose="02020603050405020304" pitchFamily="18" charset="0"/>
              </a:rPr>
              <a:t>не осложняйте сюжет. </a:t>
            </a:r>
            <a:endParaRPr lang="ru-RU" sz="2000" dirty="0" smtClean="0">
              <a:latin typeface="Times New Roman" panose="02020603050405020304" pitchFamily="18" charset="0"/>
              <a:cs typeface="Times New Roman" panose="02020603050405020304" pitchFamily="18" charset="0"/>
            </a:endParaRPr>
          </a:p>
          <a:p>
            <a:pPr indent="450215">
              <a:spcAft>
                <a:spcPts val="0"/>
              </a:spcAft>
            </a:pPr>
            <a:r>
              <a:rPr lang="ru-RU" sz="2000" dirty="0" smtClean="0">
                <a:solidFill>
                  <a:srgbClr val="000000"/>
                </a:solidFill>
                <a:latin typeface="Times New Roman" panose="02020603050405020304" pitchFamily="18" charset="0"/>
                <a:ea typeface="Times New Roman"/>
                <a:cs typeface="Times New Roman" panose="02020603050405020304" pitchFamily="18" charset="0"/>
              </a:rPr>
              <a:t>Во </a:t>
            </a:r>
            <a:r>
              <a:rPr lang="ru-RU" sz="2000" dirty="0">
                <a:solidFill>
                  <a:srgbClr val="000000"/>
                </a:solidFill>
                <a:latin typeface="Times New Roman" panose="02020603050405020304" pitchFamily="18" charset="0"/>
                <a:ea typeface="Times New Roman"/>
                <a:cs typeface="Times New Roman" panose="02020603050405020304" pitchFamily="18" charset="0"/>
              </a:rPr>
              <a:t>время игры ребенок может начать говорить, заглядывая при этом вам в лицо в ожидании реакции. Это могут быть фразы-штампы из рекламных роликов или придуманные им самим слова. Улыбнитесь в ответ и </a:t>
            </a:r>
            <a:r>
              <a:rPr lang="ru-RU" sz="2000" dirty="0">
                <a:latin typeface="Times New Roman" panose="02020603050405020304" pitchFamily="18" charset="0"/>
                <a:ea typeface="Times New Roman"/>
                <a:cs typeface="Times New Roman" panose="02020603050405020304" pitchFamily="18" charset="0"/>
              </a:rPr>
              <a:t>повторите то, что сказал ребенок (с соблюдением интонации). Такая форма общения – своеобразная «перекличка» – даст ребенку подтверждение того, что вы его понимаете, вызовет большее доверие к вам.</a:t>
            </a:r>
          </a:p>
          <a:p>
            <a:pPr indent="342900"/>
            <a:r>
              <a:rPr lang="ru-RU" sz="2000" dirty="0">
                <a:solidFill>
                  <a:srgbClr val="000000"/>
                </a:solidFill>
                <a:latin typeface="Times New Roman" panose="02020603050405020304" pitchFamily="18" charset="0"/>
                <a:ea typeface="Calibri"/>
                <a:cs typeface="Times New Roman" panose="02020603050405020304" pitchFamily="18" charset="0"/>
              </a:rPr>
              <a:t>Если ребенок чего-то очень захотел и старается выразить свое желание, </a:t>
            </a:r>
            <a:r>
              <a:rPr lang="ru-RU" sz="2000" dirty="0">
                <a:latin typeface="Times New Roman" panose="02020603050405020304" pitchFamily="18" charset="0"/>
                <a:cs typeface="Times New Roman" panose="02020603050405020304" pitchFamily="18" charset="0"/>
              </a:rPr>
              <a:t>постарайтесь найти возможность это желание удовлетворить (конечно, учитывая нюансы конкретной ситуации), либо предложите заменитель желаемого. </a:t>
            </a:r>
            <a:endParaRPr lang="ru-RU" sz="2000" dirty="0" smtClean="0">
              <a:latin typeface="Times New Roman" panose="02020603050405020304" pitchFamily="18" charset="0"/>
              <a:cs typeface="Times New Roman" panose="02020603050405020304" pitchFamily="18" charset="0"/>
            </a:endParaRPr>
          </a:p>
          <a:p>
            <a:pPr indent="450215">
              <a:spcAft>
                <a:spcPts val="0"/>
              </a:spcAft>
            </a:pPr>
            <a:r>
              <a:rPr lang="ru-RU" sz="2000" dirty="0">
                <a:solidFill>
                  <a:srgbClr val="000000"/>
                </a:solidFill>
                <a:latin typeface="Times New Roman" panose="02020603050405020304" pitchFamily="18" charset="0"/>
                <a:ea typeface="Times New Roman"/>
                <a:cs typeface="Times New Roman" panose="02020603050405020304" pitchFamily="18" charset="0"/>
              </a:rPr>
              <a:t>Развивая сюжет игры, осторожно и ненавязчиво </a:t>
            </a:r>
            <a:r>
              <a:rPr lang="ru-RU" sz="2000" dirty="0">
                <a:latin typeface="Times New Roman" panose="02020603050405020304" pitchFamily="18" charset="0"/>
                <a:ea typeface="Times New Roman"/>
                <a:cs typeface="Times New Roman" panose="02020603050405020304" pitchFamily="18" charset="0"/>
              </a:rPr>
              <a:t>предлагайте различные варианты, которые будут зависеть от желаний ребенка, вашей фантазии и педагогического чутья. Будьте готовы к тому, что какие-то варианты развития событий ребенок примет сразу, а с чем-то не согласится категорически.</a:t>
            </a:r>
          </a:p>
          <a:p>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450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anose="02020603050405020304" pitchFamily="18" charset="0"/>
                <a:cs typeface="Times New Roman" panose="02020603050405020304" pitchFamily="18" charset="0"/>
              </a:rPr>
              <a:t>Развитие сюжетно-ролевой </a:t>
            </a:r>
            <a:r>
              <a:rPr lang="ru-RU" sz="2800" dirty="0" smtClean="0">
                <a:latin typeface="Times New Roman" panose="02020603050405020304" pitchFamily="18" charset="0"/>
                <a:cs typeface="Times New Roman" panose="02020603050405020304" pitchFamily="18" charset="0"/>
              </a:rPr>
              <a:t>игры </a:t>
            </a:r>
            <a:r>
              <a:rPr lang="ru-RU" sz="2800" dirty="0" smtClean="0">
                <a:latin typeface="Times New Roman" panose="02020603050405020304" pitchFamily="18" charset="0"/>
                <a:cs typeface="Times New Roman" panose="02020603050405020304" pitchFamily="18" charset="0"/>
              </a:rPr>
              <a:t>на основе стереотипных и сенсорных игр</a:t>
            </a:r>
            <a:r>
              <a:rPr lang="ru-RU" sz="3200" dirty="0" smtClean="0"/>
              <a:t>.</a:t>
            </a:r>
            <a:endParaRPr lang="ru-RU" sz="3200" dirty="0"/>
          </a:p>
        </p:txBody>
      </p:sp>
      <p:sp>
        <p:nvSpPr>
          <p:cNvPr id="3" name="Объект 2"/>
          <p:cNvSpPr>
            <a:spLocks noGrp="1"/>
          </p:cNvSpPr>
          <p:nvPr>
            <p:ph idx="1"/>
          </p:nvPr>
        </p:nvSpPr>
        <p:spPr>
          <a:xfrm>
            <a:off x="683568" y="1600200"/>
            <a:ext cx="8003232" cy="4525963"/>
          </a:xfrm>
        </p:spPr>
        <p:txBody>
          <a:bodyPr>
            <a:normAutofit/>
          </a:bodyPr>
          <a:lstStyle/>
          <a:p>
            <a:pPr marL="0" indent="457200">
              <a:buNone/>
            </a:pPr>
            <a:r>
              <a:rPr lang="ru-RU" sz="2400" dirty="0" smtClean="0">
                <a:solidFill>
                  <a:srgbClr val="000000"/>
                </a:solidFill>
                <a:latin typeface="Times New Roman" panose="02020603050405020304" pitchFamily="18" charset="0"/>
                <a:ea typeface="Calibri"/>
                <a:cs typeface="Times New Roman" panose="02020603050405020304" pitchFamily="18" charset="0"/>
              </a:rPr>
              <a:t>Описанные варианты игр дают </a:t>
            </a:r>
            <a:r>
              <a:rPr lang="ru-RU" sz="2400" dirty="0">
                <a:solidFill>
                  <a:srgbClr val="000000"/>
                </a:solidFill>
                <a:latin typeface="Times New Roman" panose="02020603050405020304" pitchFamily="18" charset="0"/>
                <a:ea typeface="Calibri"/>
                <a:cs typeface="Times New Roman" panose="02020603050405020304" pitchFamily="18" charset="0"/>
              </a:rPr>
              <a:t>ребенку новые сенсорные ощущения и разнообразные положительные эмоциональные впечатления. </a:t>
            </a:r>
            <a:endParaRPr lang="ru-RU" sz="2400" dirty="0" smtClean="0">
              <a:solidFill>
                <a:srgbClr val="000000"/>
              </a:solidFill>
              <a:latin typeface="Times New Roman" panose="02020603050405020304" pitchFamily="18" charset="0"/>
              <a:ea typeface="Calibri"/>
              <a:cs typeface="Times New Roman" panose="02020603050405020304" pitchFamily="18" charset="0"/>
            </a:endParaRPr>
          </a:p>
          <a:p>
            <a:pPr marL="0" indent="457200">
              <a:buNone/>
            </a:pPr>
            <a:r>
              <a:rPr lang="ru-RU" sz="2400" dirty="0" smtClean="0">
                <a:solidFill>
                  <a:srgbClr val="000000"/>
                </a:solidFill>
                <a:latin typeface="Times New Roman" panose="02020603050405020304" pitchFamily="18" charset="0"/>
                <a:ea typeface="Calibri"/>
                <a:cs typeface="Times New Roman" panose="02020603050405020304" pitchFamily="18" charset="0"/>
              </a:rPr>
              <a:t>Дальнейшее</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развитие игры происходит либо посредством разнообразия впечатлений (например, использования различных материалов), либо путем введения сюжетной линии. </a:t>
            </a:r>
            <a:endParaRPr lang="ru-RU" sz="2400" dirty="0" smtClean="0">
              <a:latin typeface="Times New Roman" panose="02020603050405020304" pitchFamily="18" charset="0"/>
              <a:cs typeface="Times New Roman" panose="02020603050405020304" pitchFamily="18" charset="0"/>
            </a:endParaRPr>
          </a:p>
          <a:p>
            <a:pPr marL="0" indent="457200">
              <a:buNone/>
            </a:pPr>
            <a:r>
              <a:rPr lang="ru-RU" sz="2400" dirty="0" smtClean="0">
                <a:latin typeface="Times New Roman" panose="02020603050405020304" pitchFamily="18" charset="0"/>
                <a:cs typeface="Times New Roman" panose="02020603050405020304" pitchFamily="18" charset="0"/>
              </a:rPr>
              <a:t>Первый </a:t>
            </a:r>
            <a:r>
              <a:rPr lang="ru-RU" sz="2400" dirty="0">
                <a:latin typeface="Times New Roman" panose="02020603050405020304" pitchFamily="18" charset="0"/>
                <a:cs typeface="Times New Roman" panose="02020603050405020304" pitchFamily="18" charset="0"/>
              </a:rPr>
              <a:t>путь имеет количественный характер, второй вносит качественное новообразование в развитие ребенка – дает возможность развития начатков сюжетно-ролевой игры. </a:t>
            </a:r>
          </a:p>
        </p:txBody>
      </p:sp>
    </p:spTree>
    <p:extLst>
      <p:ext uri="{BB962C8B-B14F-4D97-AF65-F5344CB8AC3E}">
        <p14:creationId xmlns:p14="http://schemas.microsoft.com/office/powerpoint/2010/main" val="2818151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10146"/>
          </a:xfrm>
        </p:spPr>
        <p:txBody>
          <a:bodyPr>
            <a:normAutofit/>
          </a:bodyPr>
          <a:lstStyle/>
          <a:p>
            <a:pPr indent="450215">
              <a:lnSpc>
                <a:spcPct val="115000"/>
              </a:lnSpc>
              <a:spcAft>
                <a:spcPts val="0"/>
              </a:spcAft>
            </a:pPr>
            <a:r>
              <a:rPr lang="ru-RU" dirty="0">
                <a:latin typeface="Times New Roman"/>
                <a:ea typeface="Calibri"/>
                <a:cs typeface="Times New Roman"/>
              </a:rPr>
              <a:t>В</a:t>
            </a:r>
            <a:r>
              <a:rPr lang="ru-RU" dirty="0" smtClean="0">
                <a:latin typeface="Times New Roman"/>
                <a:ea typeface="Calibri"/>
                <a:cs typeface="Times New Roman"/>
              </a:rPr>
              <a:t>нешние </a:t>
            </a:r>
            <a:r>
              <a:rPr lang="ru-RU" dirty="0">
                <a:latin typeface="Times New Roman"/>
                <a:ea typeface="Calibri"/>
                <a:cs typeface="Times New Roman"/>
              </a:rPr>
              <a:t>проявления</a:t>
            </a:r>
            <a:r>
              <a:rPr lang="ru-RU" dirty="0" smtClean="0">
                <a:latin typeface="Times New Roman"/>
                <a:ea typeface="Calibri"/>
                <a:cs typeface="Times New Roman"/>
              </a:rPr>
              <a:t>:</a:t>
            </a:r>
            <a:endParaRPr lang="ru-RU" dirty="0"/>
          </a:p>
        </p:txBody>
      </p:sp>
      <p:sp>
        <p:nvSpPr>
          <p:cNvPr id="3" name="Объект 2"/>
          <p:cNvSpPr>
            <a:spLocks noGrp="1"/>
          </p:cNvSpPr>
          <p:nvPr>
            <p:ph idx="1"/>
          </p:nvPr>
        </p:nvSpPr>
        <p:spPr/>
        <p:txBody>
          <a:bodyPr>
            <a:normAutofit fontScale="92500"/>
          </a:bodyPr>
          <a:lstStyle/>
          <a:p>
            <a:pPr indent="0">
              <a:lnSpc>
                <a:spcPct val="115000"/>
              </a:lnSpc>
              <a:spcAft>
                <a:spcPts val="0"/>
              </a:spcAft>
              <a:buNone/>
            </a:pPr>
            <a:r>
              <a:rPr lang="ru-RU" dirty="0" smtClean="0">
                <a:latin typeface="Times New Roman"/>
                <a:ea typeface="Calibri"/>
                <a:cs typeface="Times New Roman"/>
              </a:rPr>
              <a:t> - </a:t>
            </a:r>
            <a:r>
              <a:rPr lang="ru-RU" dirty="0">
                <a:latin typeface="Times New Roman"/>
                <a:ea typeface="Calibri"/>
                <a:cs typeface="Times New Roman"/>
              </a:rPr>
              <a:t>снижение способности к установлению эмоционального контакта, коммуникации и социальному развитию. Характерны трудности установления глазного контакта, взаимодействия взглядом, мимикой, жестом, интонацией. Обычны сложности в выражении ребёнком его эмоциональных состояний и понимании им состояний других людей.</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710783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899592" y="836712"/>
            <a:ext cx="7787208" cy="5472608"/>
          </a:xfrm>
        </p:spPr>
        <p:txBody>
          <a:bodyPr>
            <a:normAutofit fontScale="92500" lnSpcReduction="20000"/>
          </a:bodyPr>
          <a:lstStyle/>
          <a:p>
            <a:pPr indent="0">
              <a:lnSpc>
                <a:spcPct val="115000"/>
              </a:lnSpc>
              <a:spcAft>
                <a:spcPts val="0"/>
              </a:spcAft>
              <a:buNone/>
            </a:pPr>
            <a:r>
              <a:rPr lang="ru-RU" dirty="0">
                <a:latin typeface="Times New Roman"/>
                <a:ea typeface="Calibri"/>
                <a:cs typeface="Times New Roman"/>
              </a:rPr>
              <a:t>- стереотипность  в поведении, связанная с напряженным стремлением сохранить постоянные, привычные условия жизни; сопротивление малейшим изменениям в обстановке, порядке жизни, страх перед ними; поглощенность однообразными действиями – моторными и речевыми: раскачивание, потряхивание и взмахи руками, прыжки, повторение одних и тех же звуков, слов, фраз; пристрастие к одним и тем же предметам, одним и тем же манипуляциям с ними.</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2061726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endParaRPr lang="ru-RU" dirty="0"/>
          </a:p>
        </p:txBody>
      </p:sp>
      <p:sp>
        <p:nvSpPr>
          <p:cNvPr id="3" name="Объект 2"/>
          <p:cNvSpPr>
            <a:spLocks noGrp="1"/>
          </p:cNvSpPr>
          <p:nvPr>
            <p:ph idx="1"/>
          </p:nvPr>
        </p:nvSpPr>
        <p:spPr>
          <a:xfrm>
            <a:off x="395536" y="764704"/>
            <a:ext cx="8640960" cy="5616624"/>
          </a:xfrm>
        </p:spPr>
        <p:txBody>
          <a:bodyPr>
            <a:normAutofit fontScale="70000" lnSpcReduction="20000"/>
          </a:bodyPr>
          <a:lstStyle/>
          <a:p>
            <a:pPr marL="800100" indent="457200">
              <a:lnSpc>
                <a:spcPct val="115000"/>
              </a:lnSpc>
              <a:spcAft>
                <a:spcPts val="0"/>
              </a:spcAft>
              <a:buFontTx/>
              <a:buChar char="-"/>
            </a:pPr>
            <a:r>
              <a:rPr lang="ru-RU" sz="3400" dirty="0" smtClean="0">
                <a:latin typeface="Times New Roman"/>
                <a:ea typeface="Calibri"/>
                <a:cs typeface="Times New Roman"/>
              </a:rPr>
              <a:t>особая </a:t>
            </a:r>
            <a:r>
              <a:rPr lang="ru-RU" sz="3400" dirty="0">
                <a:latin typeface="Times New Roman"/>
                <a:ea typeface="Calibri"/>
                <a:cs typeface="Times New Roman"/>
              </a:rPr>
              <a:t>характерная задержка и нарушение развития речи, прежде всего  - её коммуникативной функции. В большинстве случаев это проявляется как </a:t>
            </a:r>
            <a:r>
              <a:rPr lang="ru-RU" sz="3400" dirty="0" err="1" smtClean="0">
                <a:latin typeface="Times New Roman"/>
                <a:ea typeface="Calibri"/>
                <a:cs typeface="Times New Roman"/>
              </a:rPr>
              <a:t>мутизм</a:t>
            </a:r>
            <a:r>
              <a:rPr lang="ru-RU" sz="3400" dirty="0">
                <a:latin typeface="Times New Roman"/>
                <a:ea typeface="Calibri"/>
                <a:cs typeface="Times New Roman"/>
              </a:rPr>
              <a:t> </a:t>
            </a:r>
            <a:r>
              <a:rPr lang="ru-RU" sz="3400" dirty="0" smtClean="0">
                <a:latin typeface="Times New Roman"/>
                <a:ea typeface="Calibri"/>
                <a:cs typeface="Times New Roman"/>
              </a:rPr>
              <a:t>(отсутствие </a:t>
            </a:r>
            <a:r>
              <a:rPr lang="ru-RU" sz="3400" dirty="0">
                <a:latin typeface="Times New Roman"/>
                <a:ea typeface="Calibri"/>
                <a:cs typeface="Times New Roman"/>
              </a:rPr>
              <a:t>целенаправленного использования речи для коммуникации, при котором сохраняется возможность случайного произнесения отдельных слов и даже фраз</a:t>
            </a:r>
            <a:r>
              <a:rPr lang="ru-RU" sz="3400" dirty="0" smtClean="0">
                <a:latin typeface="Times New Roman"/>
                <a:ea typeface="Calibri"/>
                <a:cs typeface="Times New Roman"/>
              </a:rPr>
              <a:t>). Характерны </a:t>
            </a:r>
            <a:r>
              <a:rPr lang="ru-RU" sz="3400" dirty="0" err="1">
                <a:latin typeface="Times New Roman"/>
                <a:ea typeface="Calibri"/>
                <a:cs typeface="Times New Roman"/>
              </a:rPr>
              <a:t>эхолалии</a:t>
            </a:r>
            <a:r>
              <a:rPr lang="ru-RU" sz="3400" dirty="0">
                <a:latin typeface="Times New Roman"/>
                <a:ea typeface="Calibri"/>
                <a:cs typeface="Times New Roman"/>
              </a:rPr>
              <a:t> (немедленные или отсроченные повторения услышанных фраз или слов), длительное отставание  в способности правильно использовать личные местоимения. </a:t>
            </a:r>
            <a:r>
              <a:rPr lang="ru-RU" sz="3400" dirty="0" smtClean="0">
                <a:latin typeface="Times New Roman"/>
                <a:ea typeface="Calibri"/>
                <a:cs typeface="Times New Roman"/>
              </a:rPr>
              <a:t>Речевые нарушения проявляются в контексте более общих нарушений коммуникации: ребёнок практически не использует жесты и мимику.  Кроме  того обращают на себя внимание  необычный темп, ритм, мелодика, интонация речи.</a:t>
            </a:r>
            <a:endParaRPr lang="ru-RU" sz="3400" dirty="0" smtClean="0">
              <a:ea typeface="Calibri"/>
              <a:cs typeface="Times New Roman"/>
            </a:endParaRPr>
          </a:p>
          <a:p>
            <a:endParaRPr lang="ru-RU" dirty="0"/>
          </a:p>
        </p:txBody>
      </p:sp>
    </p:spTree>
    <p:extLst>
      <p:ext uri="{BB962C8B-B14F-4D97-AF65-F5344CB8AC3E}">
        <p14:creationId xmlns:p14="http://schemas.microsoft.com/office/powerpoint/2010/main" val="3122479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3408"/>
            <a:ext cx="8229600" cy="1512168"/>
          </a:xfrm>
        </p:spPr>
        <p:txBody>
          <a:bodyPr>
            <a:normAutofit/>
          </a:bodyPr>
          <a:lstStyle/>
          <a:p>
            <a:pPr indent="450215">
              <a:lnSpc>
                <a:spcPct val="115000"/>
              </a:lnSpc>
              <a:spcAft>
                <a:spcPts val="0"/>
              </a:spcAft>
            </a:pPr>
            <a:r>
              <a:rPr lang="ru-RU" sz="2400" b="1" dirty="0" smtClean="0">
                <a:latin typeface="Times New Roman"/>
                <a:ea typeface="Calibri"/>
                <a:cs typeface="Times New Roman"/>
              </a:rPr>
              <a:t>Особенности </a:t>
            </a:r>
            <a:r>
              <a:rPr lang="ru-RU" sz="2400" b="1" dirty="0">
                <a:latin typeface="Times New Roman"/>
                <a:ea typeface="Calibri"/>
                <a:cs typeface="Times New Roman"/>
              </a:rPr>
              <a:t>развития </a:t>
            </a:r>
            <a:r>
              <a:rPr lang="ru-RU" sz="2400" b="1" dirty="0" smtClean="0">
                <a:latin typeface="Times New Roman"/>
                <a:ea typeface="Calibri"/>
                <a:cs typeface="Times New Roman"/>
              </a:rPr>
              <a:t>игровой деятельности</a:t>
            </a:r>
            <a:endParaRPr lang="ru-RU" sz="2400" b="1" dirty="0"/>
          </a:p>
        </p:txBody>
      </p:sp>
      <p:sp>
        <p:nvSpPr>
          <p:cNvPr id="3" name="Объект 2"/>
          <p:cNvSpPr>
            <a:spLocks noGrp="1"/>
          </p:cNvSpPr>
          <p:nvPr>
            <p:ph idx="1"/>
          </p:nvPr>
        </p:nvSpPr>
        <p:spPr>
          <a:xfrm>
            <a:off x="457200" y="836712"/>
            <a:ext cx="8229600" cy="6696744"/>
          </a:xfrm>
        </p:spPr>
        <p:txBody>
          <a:bodyPr>
            <a:normAutofit fontScale="25000" lnSpcReduction="20000"/>
          </a:bodyPr>
          <a:lstStyle/>
          <a:p>
            <a:pPr indent="0" algn="ctr">
              <a:lnSpc>
                <a:spcPct val="115000"/>
              </a:lnSpc>
              <a:spcAft>
                <a:spcPts val="0"/>
              </a:spcAft>
              <a:buNone/>
            </a:pPr>
            <a:r>
              <a:rPr lang="ru-RU" sz="9600" b="1" dirty="0">
                <a:latin typeface="Times New Roman"/>
                <a:ea typeface="Calibri"/>
                <a:cs typeface="Times New Roman"/>
              </a:rPr>
              <a:t>Предметная </a:t>
            </a:r>
            <a:r>
              <a:rPr lang="ru-RU" sz="9600" b="1" dirty="0" smtClean="0">
                <a:latin typeface="Times New Roman"/>
                <a:ea typeface="Calibri"/>
                <a:cs typeface="Times New Roman"/>
              </a:rPr>
              <a:t>игра.</a:t>
            </a:r>
            <a:endParaRPr lang="ru-RU" sz="9600" b="1" dirty="0" smtClean="0">
              <a:ea typeface="Calibri"/>
              <a:cs typeface="Times New Roman"/>
            </a:endParaRPr>
          </a:p>
          <a:p>
            <a:pPr indent="457200">
              <a:lnSpc>
                <a:spcPct val="115000"/>
              </a:lnSpc>
              <a:spcAft>
                <a:spcPts val="0"/>
              </a:spcAft>
              <a:buNone/>
            </a:pPr>
            <a:r>
              <a:rPr lang="ru-RU" sz="7200" dirty="0" smtClean="0">
                <a:latin typeface="Times New Roman"/>
                <a:ea typeface="Calibri"/>
                <a:cs typeface="Times New Roman"/>
              </a:rPr>
              <a:t>Аутичные дети любят манипулировать предметами. Через этот этап познания предметного мира проходят в раннем возрасте все дети. Однако в норме  на следующем этапе развития ребёнка увлечённость миром вещей ослабевает, и на первый план выступают другие ценности, а именно – мир социальных отношений. </a:t>
            </a:r>
          </a:p>
          <a:p>
            <a:pPr indent="457200">
              <a:lnSpc>
                <a:spcPct val="115000"/>
              </a:lnSpc>
              <a:spcAft>
                <a:spcPts val="0"/>
              </a:spcAft>
              <a:buNone/>
            </a:pPr>
            <a:r>
              <a:rPr lang="ru-RU" sz="7200" dirty="0" smtClean="0">
                <a:latin typeface="Times New Roman"/>
                <a:ea typeface="Calibri"/>
              </a:rPr>
              <a:t>Аутичные </a:t>
            </a:r>
            <a:r>
              <a:rPr lang="ru-RU" sz="7200" dirty="0">
                <a:latin typeface="Times New Roman"/>
                <a:ea typeface="Calibri"/>
              </a:rPr>
              <a:t>дети надолго застревают на этапе изучения предметного мира. При этом основной мотив их манипуляций с предметами и игрушками – привлекательные сенсорные свойства: яркие цвета кубиков, гладкая лакированная поверхность матрёшки, звук, с которым игрушка падает на пол… Именно стремление извлекать из окружающего разнообразные сенсорные эффекты объясняется активный интерес аутичного ребёнка к предметам: ему нравится трогать, вертеть, подбрасывать, ронять на пол, нюхать, пробовать на вкус.</a:t>
            </a:r>
            <a:r>
              <a:rPr lang="ru-RU" sz="7200" dirty="0">
                <a:solidFill>
                  <a:srgbClr val="000000"/>
                </a:solidFill>
                <a:latin typeface="Times New Roman"/>
                <a:ea typeface="Calibri"/>
              </a:rPr>
              <a:t> </a:t>
            </a:r>
            <a:endParaRPr lang="ru-RU" sz="7200" dirty="0" smtClean="0">
              <a:solidFill>
                <a:srgbClr val="000000"/>
              </a:solidFill>
              <a:latin typeface="Times New Roman"/>
              <a:ea typeface="Calibri"/>
            </a:endParaRPr>
          </a:p>
          <a:p>
            <a:pPr indent="457200">
              <a:lnSpc>
                <a:spcPct val="115000"/>
              </a:lnSpc>
              <a:spcAft>
                <a:spcPts val="0"/>
              </a:spcAft>
              <a:buNone/>
            </a:pPr>
            <a:r>
              <a:rPr lang="ru-RU" sz="7200" dirty="0" smtClean="0">
                <a:solidFill>
                  <a:srgbClr val="000000"/>
                </a:solidFill>
                <a:latin typeface="Times New Roman"/>
                <a:ea typeface="Calibri"/>
              </a:rPr>
              <a:t>Характерная </a:t>
            </a:r>
            <a:r>
              <a:rPr lang="ru-RU" sz="7200" dirty="0">
                <a:solidFill>
                  <a:srgbClr val="000000"/>
                </a:solidFill>
                <a:latin typeface="Times New Roman"/>
                <a:ea typeface="Calibri"/>
              </a:rPr>
              <a:t>особенность интереса аутичного ребенка к предметному миру – изменение порогов чувствительности: его привлекают самые разнообразные, порой совсем для этого не подходящие, предметы и материалы – он пробует на вкус зубную </a:t>
            </a:r>
            <a:r>
              <a:rPr lang="ru-RU" sz="7200" dirty="0">
                <a:latin typeface="Times New Roman"/>
                <a:ea typeface="Calibri"/>
              </a:rPr>
              <a:t> </a:t>
            </a:r>
            <a:r>
              <a:rPr lang="ru-RU" sz="7200" dirty="0">
                <a:solidFill>
                  <a:srgbClr val="000000"/>
                </a:solidFill>
                <a:latin typeface="Times New Roman"/>
                <a:ea typeface="Calibri"/>
              </a:rPr>
              <a:t>пасту и стиральный порошок, жидкие лекарства и средство для мытья посуды, начинает жевать пластилиновую ягодку</a:t>
            </a:r>
            <a:r>
              <a:rPr lang="ru-RU" sz="7200" dirty="0" smtClean="0">
                <a:solidFill>
                  <a:srgbClr val="000000"/>
                </a:solidFill>
                <a:latin typeface="Times New Roman"/>
                <a:ea typeface="Calibri"/>
              </a:rPr>
              <a:t>.</a:t>
            </a:r>
          </a:p>
        </p:txBody>
      </p:sp>
    </p:spTree>
    <p:extLst>
      <p:ext uri="{BB962C8B-B14F-4D97-AF65-F5344CB8AC3E}">
        <p14:creationId xmlns:p14="http://schemas.microsoft.com/office/powerpoint/2010/main" val="3892167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692696"/>
            <a:ext cx="8229600" cy="5688632"/>
          </a:xfrm>
        </p:spPr>
        <p:txBody>
          <a:bodyPr>
            <a:normAutofit fontScale="77500" lnSpcReduction="20000"/>
          </a:bodyPr>
          <a:lstStyle/>
          <a:p>
            <a:pPr indent="342900"/>
            <a:r>
              <a:rPr lang="ru-RU" sz="2800" dirty="0">
                <a:solidFill>
                  <a:srgbClr val="000000"/>
                </a:solidFill>
                <a:latin typeface="Times New Roman" panose="02020603050405020304" pitchFamily="18" charset="0"/>
                <a:ea typeface="Calibri"/>
                <a:cs typeface="Times New Roman" panose="02020603050405020304" pitchFamily="18" charset="0"/>
              </a:rPr>
              <a:t>Но вот </a:t>
            </a:r>
            <a:r>
              <a:rPr lang="ru-RU" sz="2800" b="1" dirty="0">
                <a:solidFill>
                  <a:srgbClr val="000000"/>
                </a:solidFill>
                <a:latin typeface="Times New Roman" panose="02020603050405020304" pitchFamily="18" charset="0"/>
                <a:ea typeface="Calibri"/>
                <a:cs typeface="Times New Roman" panose="02020603050405020304" pitchFamily="18" charset="0"/>
              </a:rPr>
              <a:t>действовать с предметами в соответствии с функциональным назначением аутичный ребенок часто отказывается</a:t>
            </a:r>
            <a:r>
              <a:rPr lang="ru-RU" sz="2800" dirty="0">
                <a:solidFill>
                  <a:srgbClr val="000000"/>
                </a:solidFill>
                <a:latin typeface="Times New Roman" panose="02020603050405020304" pitchFamily="18" charset="0"/>
                <a:ea typeface="Calibri"/>
                <a:cs typeface="Times New Roman" panose="02020603050405020304" pitchFamily="18" charset="0"/>
              </a:rPr>
              <a:t>, поскольку социальное назначение предмета для него менее важно, нежели его отдельное сенсорное свойство</a:t>
            </a:r>
            <a:r>
              <a:rPr lang="ru-RU" sz="2800" dirty="0" smtClean="0">
                <a:solidFill>
                  <a:srgbClr val="000000"/>
                </a:solidFill>
                <a:latin typeface="Times New Roman" panose="02020603050405020304" pitchFamily="18" charset="0"/>
                <a:ea typeface="Calibri"/>
                <a:cs typeface="Times New Roman" panose="02020603050405020304" pitchFamily="18" charset="0"/>
              </a:rPr>
              <a:t>.</a:t>
            </a:r>
            <a:endParaRPr lang="ru-RU" sz="2800" dirty="0">
              <a:solidFill>
                <a:srgbClr val="000000"/>
              </a:solidFill>
              <a:latin typeface="Times New Roman" panose="02020603050405020304" pitchFamily="18" charset="0"/>
              <a:ea typeface="Calibri"/>
              <a:cs typeface="Times New Roman" panose="02020603050405020304" pitchFamily="18" charset="0"/>
            </a:endParaRPr>
          </a:p>
          <a:p>
            <a:pPr indent="450215">
              <a:lnSpc>
                <a:spcPct val="115000"/>
              </a:lnSpc>
              <a:spcAft>
                <a:spcPts val="0"/>
              </a:spcAft>
            </a:pPr>
            <a:r>
              <a:rPr lang="ru-RU" sz="2800" dirty="0">
                <a:solidFill>
                  <a:srgbClr val="000000"/>
                </a:solidFill>
                <a:latin typeface="Times New Roman" panose="02020603050405020304" pitchFamily="18" charset="0"/>
                <a:ea typeface="Times New Roman"/>
                <a:cs typeface="Times New Roman" panose="02020603050405020304" pitchFamily="18" charset="0"/>
              </a:rPr>
              <a:t>При этом аутичного ребенка часто удается научить действовать с предметами и игрушками в соответствии с заложенным в них смыслом (собрать пирамидку, построить башню из кубиков, нанизать бусы на нитку), но его не привлекают эти действия, ему больше нравится получение в процессе манипуляций с игрушками разнообразных сенсорных эффектов</a:t>
            </a:r>
            <a:r>
              <a:rPr lang="ru-RU" sz="2800" dirty="0" smtClean="0">
                <a:solidFill>
                  <a:srgbClr val="000000"/>
                </a:solidFill>
                <a:latin typeface="Times New Roman" panose="02020603050405020304" pitchFamily="18" charset="0"/>
                <a:ea typeface="Times New Roman"/>
                <a:cs typeface="Times New Roman" panose="02020603050405020304" pitchFamily="18" charset="0"/>
              </a:rPr>
              <a:t>.</a:t>
            </a:r>
          </a:p>
          <a:p>
            <a:pPr indent="450215">
              <a:lnSpc>
                <a:spcPct val="115000"/>
              </a:lnSpc>
              <a:spcAft>
                <a:spcPts val="0"/>
              </a:spcAft>
            </a:pPr>
            <a:r>
              <a:rPr lang="ru-RU" sz="2800" dirty="0">
                <a:solidFill>
                  <a:srgbClr val="000000"/>
                </a:solidFill>
                <a:latin typeface="Times New Roman" panose="02020603050405020304" pitchFamily="18" charset="0"/>
                <a:cs typeface="Times New Roman" panose="02020603050405020304" pitchFamily="18" charset="0"/>
              </a:rPr>
              <a:t>Однако не следует замечать лишь отрицательные стороны подобного отношения к предметам и игрушкам. </a:t>
            </a:r>
            <a:r>
              <a:rPr lang="ru-RU" sz="2800" dirty="0" smtClean="0">
                <a:solidFill>
                  <a:srgbClr val="000000"/>
                </a:solidFill>
                <a:latin typeface="Times New Roman" panose="02020603050405020304" pitchFamily="18" charset="0"/>
                <a:cs typeface="Times New Roman" panose="02020603050405020304" pitchFamily="18" charset="0"/>
              </a:rPr>
              <a:t>Выделение </a:t>
            </a:r>
            <a:r>
              <a:rPr lang="ru-RU" sz="2800" dirty="0">
                <a:solidFill>
                  <a:srgbClr val="000000"/>
                </a:solidFill>
                <a:latin typeface="Times New Roman" panose="02020603050405020304" pitchFamily="18" charset="0"/>
                <a:cs typeface="Times New Roman" panose="02020603050405020304" pitchFamily="18" charset="0"/>
              </a:rPr>
              <a:t>ребенком отдельных сенсорных свойств, которые ему приятны, ложится в основу проведения с ним сенсорных игр, бесспорно дающих новые возможности развития ребенка</a:t>
            </a:r>
            <a:endParaRPr lang="ru-RU" sz="2800" dirty="0">
              <a:latin typeface="Times New Roman" panose="02020603050405020304" pitchFamily="18" charset="0"/>
              <a:ea typeface="Times New Roman"/>
              <a:cs typeface="Times New Roman" panose="02020603050405020304" pitchFamily="18" charset="0"/>
            </a:endParaRPr>
          </a:p>
          <a:p>
            <a:endParaRPr lang="ru-RU" dirty="0"/>
          </a:p>
        </p:txBody>
      </p:sp>
    </p:spTree>
    <p:extLst>
      <p:ext uri="{BB962C8B-B14F-4D97-AF65-F5344CB8AC3E}">
        <p14:creationId xmlns:p14="http://schemas.microsoft.com/office/powerpoint/2010/main" val="4125082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pPr indent="450215">
              <a:lnSpc>
                <a:spcPct val="115000"/>
              </a:lnSpc>
            </a:pPr>
            <a:r>
              <a:rPr lang="ru-RU" sz="2400" b="1" dirty="0">
                <a:solidFill>
                  <a:srgbClr val="000000"/>
                </a:solidFill>
                <a:latin typeface="Times New Roman"/>
                <a:ea typeface="Times New Roman"/>
                <a:cs typeface="Times New Roman"/>
              </a:rPr>
              <a:t>Элементы сюжетно-ролевой игры</a:t>
            </a:r>
            <a:endParaRPr lang="ru-RU" sz="2400" dirty="0">
              <a:ea typeface="Calibri"/>
              <a:cs typeface="Times New Roman"/>
            </a:endParaRPr>
          </a:p>
        </p:txBody>
      </p:sp>
      <p:sp>
        <p:nvSpPr>
          <p:cNvPr id="3" name="Объект 2"/>
          <p:cNvSpPr>
            <a:spLocks noGrp="1"/>
          </p:cNvSpPr>
          <p:nvPr>
            <p:ph idx="1"/>
          </p:nvPr>
        </p:nvSpPr>
        <p:spPr>
          <a:xfrm>
            <a:off x="457200" y="1052736"/>
            <a:ext cx="8229600" cy="5073427"/>
          </a:xfrm>
        </p:spPr>
        <p:txBody>
          <a:bodyPr>
            <a:normAutofit fontScale="62500" lnSpcReduction="20000"/>
          </a:bodyPr>
          <a:lstStyle/>
          <a:p>
            <a:pPr indent="450215">
              <a:lnSpc>
                <a:spcPct val="115000"/>
              </a:lnSpc>
              <a:spcAft>
                <a:spcPts val="0"/>
              </a:spcAft>
            </a:pPr>
            <a:r>
              <a:rPr lang="ru-RU" dirty="0">
                <a:solidFill>
                  <a:srgbClr val="000000"/>
                </a:solidFill>
                <a:latin typeface="Times New Roman"/>
                <a:ea typeface="Calibri"/>
              </a:rPr>
              <a:t>Сюжетно-ролевая игра – высшая форма развития игры ребенка. Именно в процессе таких игр маленький ребенок может брать на себя разные роли и проживать разнообразные ситуации из социальной </a:t>
            </a:r>
            <a:r>
              <a:rPr lang="ru-RU" dirty="0" smtClean="0">
                <a:solidFill>
                  <a:srgbClr val="000000"/>
                </a:solidFill>
                <a:latin typeface="Times New Roman"/>
                <a:ea typeface="Calibri"/>
              </a:rPr>
              <a:t>жизни. </a:t>
            </a:r>
          </a:p>
          <a:p>
            <a:pPr indent="450215">
              <a:lnSpc>
                <a:spcPct val="115000"/>
              </a:lnSpc>
              <a:spcAft>
                <a:spcPts val="0"/>
              </a:spcAft>
            </a:pPr>
            <a:r>
              <a:rPr lang="ru-RU" dirty="0" smtClean="0">
                <a:solidFill>
                  <a:srgbClr val="000000"/>
                </a:solidFill>
                <a:latin typeface="Times New Roman"/>
                <a:ea typeface="Times New Roman"/>
              </a:rPr>
              <a:t>Так </a:t>
            </a:r>
            <a:r>
              <a:rPr lang="ru-RU" dirty="0">
                <a:solidFill>
                  <a:srgbClr val="000000"/>
                </a:solidFill>
                <a:latin typeface="Times New Roman"/>
                <a:ea typeface="Times New Roman"/>
              </a:rPr>
              <a:t>как связи с миром у аутичного ребенка нарушены, ему не удается естественное усвоение закономерностей социальной жизни. Развитие сюжетно-ролевой игры, требующей принятия на себя определенной роли и действия в соответствии с ней, затруднено, а часто невозможно без специальной коррекционной работы.</a:t>
            </a:r>
            <a:endParaRPr lang="ru-RU" sz="2800" dirty="0">
              <a:latin typeface="Times New Roman"/>
              <a:ea typeface="Times New Roman"/>
            </a:endParaRPr>
          </a:p>
          <a:p>
            <a:pPr indent="450215">
              <a:lnSpc>
                <a:spcPct val="115000"/>
              </a:lnSpc>
              <a:spcAft>
                <a:spcPts val="0"/>
              </a:spcAft>
            </a:pPr>
            <a:r>
              <a:rPr lang="ru-RU" dirty="0">
                <a:solidFill>
                  <a:srgbClr val="000000"/>
                </a:solidFill>
                <a:latin typeface="Times New Roman"/>
                <a:ea typeface="Calibri"/>
                <a:cs typeface="Times New Roman"/>
              </a:rPr>
              <a:t>Такой ребенок не умеет договориться с другим человеком. </a:t>
            </a:r>
            <a:endParaRPr lang="ru-RU" dirty="0" smtClean="0">
              <a:solidFill>
                <a:srgbClr val="000000"/>
              </a:solidFill>
              <a:latin typeface="Times New Roman"/>
              <a:ea typeface="Calibri"/>
              <a:cs typeface="Times New Roman"/>
            </a:endParaRPr>
          </a:p>
          <a:p>
            <a:pPr indent="450215">
              <a:lnSpc>
                <a:spcPct val="115000"/>
              </a:lnSpc>
              <a:spcAft>
                <a:spcPts val="0"/>
              </a:spcAft>
            </a:pPr>
            <a:r>
              <a:rPr lang="ru-RU" dirty="0">
                <a:solidFill>
                  <a:srgbClr val="000000"/>
                </a:solidFill>
                <a:latin typeface="Times New Roman"/>
                <a:ea typeface="Times New Roman"/>
              </a:rPr>
              <a:t>Также затруднено использование в сюжетно-ролевых играх предметов-заместителей. С одной стороны, у ребенка за многими предметами, которые не имеют фиксированного назначения (палочки, коробочки, шарики) может быть закреплена определенная функция, и он не согласен использовать предмет по-другому. </a:t>
            </a:r>
            <a:endParaRPr lang="ru-RU" dirty="0">
              <a:latin typeface="Times New Roman"/>
              <a:ea typeface="Times New Roman"/>
            </a:endParaRPr>
          </a:p>
          <a:p>
            <a:pPr indent="450215">
              <a:lnSpc>
                <a:spcPct val="115000"/>
              </a:lnSpc>
              <a:spcAft>
                <a:spcPts val="0"/>
              </a:spcAft>
            </a:pPr>
            <a:endParaRPr lang="ru-RU" dirty="0">
              <a:ea typeface="Calibri"/>
              <a:cs typeface="Times New Roman"/>
            </a:endParaRPr>
          </a:p>
        </p:txBody>
      </p:sp>
    </p:spTree>
    <p:extLst>
      <p:ext uri="{BB962C8B-B14F-4D97-AF65-F5344CB8AC3E}">
        <p14:creationId xmlns:p14="http://schemas.microsoft.com/office/powerpoint/2010/main" val="2607470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539552" y="1052736"/>
            <a:ext cx="8147248" cy="5073427"/>
          </a:xfrm>
        </p:spPr>
        <p:txBody>
          <a:bodyPr>
            <a:normAutofit fontScale="92500" lnSpcReduction="20000"/>
          </a:bodyPr>
          <a:lstStyle/>
          <a:p>
            <a:pPr indent="457200">
              <a:lnSpc>
                <a:spcPct val="115000"/>
              </a:lnSpc>
              <a:spcAft>
                <a:spcPts val="0"/>
              </a:spcAft>
              <a:buNone/>
            </a:pPr>
            <a:r>
              <a:rPr lang="ru-RU" sz="2800" dirty="0">
                <a:solidFill>
                  <a:srgbClr val="000000"/>
                </a:solidFill>
                <a:latin typeface="Times New Roman"/>
                <a:ea typeface="Calibri"/>
                <a:cs typeface="Times New Roman"/>
              </a:rPr>
              <a:t>Несмотря на странность, неадекватность действий аутичного ребенка, неправомерно было бы утверждать, что мир людей и их отношений совсем ему неинтересен. Он тянется к людям, у него есть живые детские реакции. При этом внешне он может выглядеть апатично, не проявляя интереса к происходящему вокруг (например, на детской площадке играть «сам по себе», вроде бы не нуждаясь в партнерах). Однако взрослый, близко знающий ребенка, может увидеть то, что скрыто: и любопытство, и интерес, и желание присоединиться к игре</a:t>
            </a:r>
            <a:r>
              <a:rPr lang="ru-RU" sz="2800" dirty="0" smtClean="0">
                <a:solidFill>
                  <a:srgbClr val="000000"/>
                </a:solidFill>
                <a:latin typeface="Times New Roman"/>
                <a:ea typeface="Calibri"/>
                <a:cs typeface="Times New Roman"/>
              </a:rPr>
              <a:t>.</a:t>
            </a:r>
          </a:p>
          <a:p>
            <a:pPr indent="450215">
              <a:lnSpc>
                <a:spcPct val="115000"/>
              </a:lnSpc>
              <a:spcAft>
                <a:spcPts val="0"/>
              </a:spcAft>
            </a:pPr>
            <a:endParaRPr lang="ru-RU" sz="2400" dirty="0">
              <a:ea typeface="Calibri"/>
              <a:cs typeface="Times New Roman"/>
            </a:endParaRPr>
          </a:p>
        </p:txBody>
      </p:sp>
    </p:spTree>
    <p:extLst>
      <p:ext uri="{BB962C8B-B14F-4D97-AF65-F5344CB8AC3E}">
        <p14:creationId xmlns:p14="http://schemas.microsoft.com/office/powerpoint/2010/main" val="1513529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498</TotalTime>
  <Words>1405</Words>
  <Application>Microsoft Office PowerPoint</Application>
  <PresentationFormat>Экран (4:3)</PresentationFormat>
  <Paragraphs>106</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Специфика игровой деятельности детей с РАС</vt:lpstr>
      <vt:lpstr> Аутизм - </vt:lpstr>
      <vt:lpstr>Внешние проявления:</vt:lpstr>
      <vt:lpstr>Презентация PowerPoint</vt:lpstr>
      <vt:lpstr>Презентация PowerPoint</vt:lpstr>
      <vt:lpstr>Особенности развития игровой деятельности</vt:lpstr>
      <vt:lpstr>Презентация PowerPoint</vt:lpstr>
      <vt:lpstr>Элементы сюжетно-ролевой игры</vt:lpstr>
      <vt:lpstr>Презентация PowerPoint</vt:lpstr>
      <vt:lpstr>Особенности развития сюжетно-ролевой игры  у детей с РАС</vt:lpstr>
      <vt:lpstr>Стереотипная игра. </vt:lpstr>
      <vt:lpstr>Стереотипная игра аутичного ребенка в начале коррекционной работы станет основой построения взаимодействия с ним, </vt:lpstr>
      <vt:lpstr>На начальном этапе коррекционной работы с аутичным ребенком взрослого не должно быть «слишком много». </vt:lpstr>
      <vt:lpstr>Правила использования стереотипной игры</vt:lpstr>
      <vt:lpstr>Сенсорные игры. Особенности сенсорных игр </vt:lpstr>
      <vt:lpstr>Презентация PowerPoint</vt:lpstr>
      <vt:lpstr>Закономерности освоения окружающего мира детьми с РАС</vt:lpstr>
      <vt:lpstr>Сенсорные игры как возможность установления контакта</vt:lpstr>
      <vt:lpstr>Проведение сенсорных игр решает следующие задачи: </vt:lpstr>
      <vt:lpstr>Виды сенсорных игр. Игры с водой  </vt:lpstr>
      <vt:lpstr>Виды сенсорных игр. </vt:lpstr>
      <vt:lpstr>Преодоление затруднений, возникающих в ходе игр </vt:lpstr>
      <vt:lpstr>Презентация PowerPoint</vt:lpstr>
      <vt:lpstr>Развитие сюжетно-ролевой игры на основе стереотипных и сенсорных игр.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Специфика игровой деятельности детей с РАС</dc:title>
  <dc:creator>1</dc:creator>
  <cp:lastModifiedBy>1</cp:lastModifiedBy>
  <cp:revision>28</cp:revision>
  <dcterms:created xsi:type="dcterms:W3CDTF">2019-05-03T09:10:00Z</dcterms:created>
  <dcterms:modified xsi:type="dcterms:W3CDTF">2019-05-11T11:01:03Z</dcterms:modified>
</cp:coreProperties>
</file>